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9" r:id="rId3"/>
    <p:sldId id="280" r:id="rId4"/>
    <p:sldId id="281" r:id="rId5"/>
    <p:sldId id="262" r:id="rId6"/>
    <p:sldId id="263" r:id="rId7"/>
    <p:sldId id="257" r:id="rId8"/>
    <p:sldId id="264" r:id="rId9"/>
    <p:sldId id="266" r:id="rId10"/>
    <p:sldId id="267" r:id="rId11"/>
    <p:sldId id="269" r:id="rId12"/>
    <p:sldId id="270" r:id="rId13"/>
    <p:sldId id="271" r:id="rId14"/>
    <p:sldId id="273" r:id="rId15"/>
    <p:sldId id="275" r:id="rId16"/>
    <p:sldId id="274" r:id="rId17"/>
    <p:sldId id="282" r:id="rId18"/>
  </p:sldIdLst>
  <p:sldSz cx="9144000" cy="6858000" type="screen4x3"/>
  <p:notesSz cx="6858000" cy="994568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3B6EAD7-3A71-4A8E-895C-F65FDB22E3C4}">
          <p14:sldIdLst>
            <p14:sldId id="256"/>
            <p14:sldId id="259"/>
            <p14:sldId id="280"/>
          </p14:sldIdLst>
        </p14:section>
        <p14:section name="Sezione senza titolo" id="{7BF9F66D-DD5E-4C93-97E6-A4E9D3765C0F}">
          <p14:sldIdLst>
            <p14:sldId id="281"/>
            <p14:sldId id="262"/>
            <p14:sldId id="263"/>
            <p14:sldId id="257"/>
            <p14:sldId id="264"/>
            <p14:sldId id="266"/>
            <p14:sldId id="267"/>
            <p14:sldId id="269"/>
            <p14:sldId id="270"/>
            <p14:sldId id="271"/>
            <p14:sldId id="273"/>
            <p14:sldId id="275"/>
            <p14:sldId id="274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7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gal-content/IT/TXT/PDF/?uri=CELEX:52010DC2020&amp;from=it" TargetMode="External"/><Relationship Id="rId1" Type="http://schemas.openxmlformats.org/officeDocument/2006/relationships/hyperlink" Target="http://www.politicheeuropee.it/attivita/18503/europa-2020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gal-content/IT/TXT/PDF/?uri=CELEX:52010DC2020&amp;from=it" TargetMode="External"/><Relationship Id="rId1" Type="http://schemas.openxmlformats.org/officeDocument/2006/relationships/hyperlink" Target="http://www.politicheeuropee.it/attivita/18503/europa-2020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AEB7A9-2A85-449C-81CE-3418E4FEA9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1F9F243-8DF7-40BC-AFCC-4ED19F69916E}">
      <dgm:prSet/>
      <dgm:spPr/>
      <dgm:t>
        <a:bodyPr/>
        <a:lstStyle/>
        <a:p>
          <a:pPr rtl="0"/>
          <a:r>
            <a:rPr lang="it-IT" b="1" smtClean="0"/>
            <a:t>STRUMENTI :#1-#13</a:t>
          </a:r>
          <a:endParaRPr lang="it-IT"/>
        </a:p>
      </dgm:t>
    </dgm:pt>
    <dgm:pt modelId="{A5000FC6-1A44-4296-B01A-56C6EEBB1B0B}" type="parTrans" cxnId="{F566F9D1-ED02-4DE6-A4B8-9E9AFA80A640}">
      <dgm:prSet/>
      <dgm:spPr/>
      <dgm:t>
        <a:bodyPr/>
        <a:lstStyle/>
        <a:p>
          <a:endParaRPr lang="it-IT"/>
        </a:p>
      </dgm:t>
    </dgm:pt>
    <dgm:pt modelId="{038D1D82-E230-47E8-BA4C-7D4CEADC1568}" type="sibTrans" cxnId="{F566F9D1-ED02-4DE6-A4B8-9E9AFA80A640}">
      <dgm:prSet/>
      <dgm:spPr/>
      <dgm:t>
        <a:bodyPr/>
        <a:lstStyle/>
        <a:p>
          <a:endParaRPr lang="it-IT"/>
        </a:p>
      </dgm:t>
    </dgm:pt>
    <dgm:pt modelId="{1B30616E-9D33-45BE-8FBE-0A17A3853A3E}">
      <dgm:prSet/>
      <dgm:spPr/>
      <dgm:t>
        <a:bodyPr/>
        <a:lstStyle/>
        <a:p>
          <a:pPr rtl="0"/>
          <a:r>
            <a:rPr lang="it-IT" b="1" smtClean="0"/>
            <a:t>ACCESSO</a:t>
          </a:r>
          <a:endParaRPr lang="it-IT"/>
        </a:p>
      </dgm:t>
    </dgm:pt>
    <dgm:pt modelId="{63EC4A88-E3D4-46CC-BE5F-F45F6C3987F3}" type="parTrans" cxnId="{7A9E1FB0-971F-41A2-A2B9-3ED20E9AD34E}">
      <dgm:prSet/>
      <dgm:spPr/>
      <dgm:t>
        <a:bodyPr/>
        <a:lstStyle/>
        <a:p>
          <a:endParaRPr lang="it-IT"/>
        </a:p>
      </dgm:t>
    </dgm:pt>
    <dgm:pt modelId="{49C47C1F-4507-487E-B456-A1D8FF4E46DF}" type="sibTrans" cxnId="{7A9E1FB0-971F-41A2-A2B9-3ED20E9AD34E}">
      <dgm:prSet/>
      <dgm:spPr/>
      <dgm:t>
        <a:bodyPr/>
        <a:lstStyle/>
        <a:p>
          <a:endParaRPr lang="it-IT"/>
        </a:p>
      </dgm:t>
    </dgm:pt>
    <dgm:pt modelId="{CEC215AF-7869-426E-B2E7-141C92991C6E}">
      <dgm:prSet/>
      <dgm:spPr/>
      <dgm:t>
        <a:bodyPr/>
        <a:lstStyle/>
        <a:p>
          <a:pPr rtl="0"/>
          <a:r>
            <a:rPr lang="it-IT" b="1" dirty="0" smtClean="0"/>
            <a:t>SPAZI E AMBIENTI PER L’APPRENDIMENTO (BYOD)</a:t>
          </a:r>
          <a:endParaRPr lang="it-IT" dirty="0"/>
        </a:p>
      </dgm:t>
    </dgm:pt>
    <dgm:pt modelId="{09A62580-2E3B-48FA-9CCA-25F4264D2076}" type="parTrans" cxnId="{75285100-DD00-4D81-A335-CAB1DF435E68}">
      <dgm:prSet/>
      <dgm:spPr/>
      <dgm:t>
        <a:bodyPr/>
        <a:lstStyle/>
        <a:p>
          <a:endParaRPr lang="it-IT"/>
        </a:p>
      </dgm:t>
    </dgm:pt>
    <dgm:pt modelId="{2454E369-944E-416F-8A0F-78282736D9BF}" type="sibTrans" cxnId="{75285100-DD00-4D81-A335-CAB1DF435E68}">
      <dgm:prSet/>
      <dgm:spPr/>
      <dgm:t>
        <a:bodyPr/>
        <a:lstStyle/>
        <a:p>
          <a:endParaRPr lang="it-IT"/>
        </a:p>
      </dgm:t>
    </dgm:pt>
    <dgm:pt modelId="{2711E078-A8F5-4133-8533-8EDAF191418C}">
      <dgm:prSet/>
      <dgm:spPr/>
      <dgm:t>
        <a:bodyPr/>
        <a:lstStyle/>
        <a:p>
          <a:pPr rtl="0"/>
          <a:r>
            <a:rPr lang="it-IT" b="1" smtClean="0"/>
            <a:t>IDENTITÀ DIGITALE</a:t>
          </a:r>
          <a:endParaRPr lang="it-IT"/>
        </a:p>
      </dgm:t>
    </dgm:pt>
    <dgm:pt modelId="{8431681F-A148-41CB-B309-030836FE4BA6}" type="parTrans" cxnId="{A1DF2B0D-62C7-488B-BD74-6C9195EAE0E9}">
      <dgm:prSet/>
      <dgm:spPr/>
      <dgm:t>
        <a:bodyPr/>
        <a:lstStyle/>
        <a:p>
          <a:endParaRPr lang="it-IT"/>
        </a:p>
      </dgm:t>
    </dgm:pt>
    <dgm:pt modelId="{40B530F0-65C7-4F07-83B5-FDEDF88BFE74}" type="sibTrans" cxnId="{A1DF2B0D-62C7-488B-BD74-6C9195EAE0E9}">
      <dgm:prSet/>
      <dgm:spPr/>
      <dgm:t>
        <a:bodyPr/>
        <a:lstStyle/>
        <a:p>
          <a:endParaRPr lang="it-IT"/>
        </a:p>
      </dgm:t>
    </dgm:pt>
    <dgm:pt modelId="{72B4D97A-47ED-4E2A-856A-12A31503021C}">
      <dgm:prSet/>
      <dgm:spPr/>
      <dgm:t>
        <a:bodyPr/>
        <a:lstStyle/>
        <a:p>
          <a:pPr rtl="0"/>
          <a:r>
            <a:rPr lang="it-IT" b="1" smtClean="0"/>
            <a:t>AMMINISTRAZIONE DIGITALE</a:t>
          </a:r>
          <a:endParaRPr lang="it-IT"/>
        </a:p>
      </dgm:t>
    </dgm:pt>
    <dgm:pt modelId="{CB45026E-9264-4069-84C9-B5BACB83FE1A}" type="parTrans" cxnId="{4083CBB9-8BD0-4797-8557-CFF06D932927}">
      <dgm:prSet/>
      <dgm:spPr/>
      <dgm:t>
        <a:bodyPr/>
        <a:lstStyle/>
        <a:p>
          <a:endParaRPr lang="it-IT"/>
        </a:p>
      </dgm:t>
    </dgm:pt>
    <dgm:pt modelId="{29E84ADD-746C-444E-9733-447C6D86AD28}" type="sibTrans" cxnId="{4083CBB9-8BD0-4797-8557-CFF06D932927}">
      <dgm:prSet/>
      <dgm:spPr/>
      <dgm:t>
        <a:bodyPr/>
        <a:lstStyle/>
        <a:p>
          <a:endParaRPr lang="it-IT"/>
        </a:p>
      </dgm:t>
    </dgm:pt>
    <dgm:pt modelId="{F12596C8-8CCB-4861-BCDD-847D875F242A}">
      <dgm:prSet/>
      <dgm:spPr/>
      <dgm:t>
        <a:bodyPr/>
        <a:lstStyle/>
        <a:p>
          <a:pPr rtl="0"/>
          <a:r>
            <a:rPr lang="it-IT" b="1" dirty="0" smtClean="0"/>
            <a:t>COMPETENZE E CONTENUTI : #14-#24</a:t>
          </a:r>
          <a:endParaRPr lang="it-IT" dirty="0"/>
        </a:p>
      </dgm:t>
    </dgm:pt>
    <dgm:pt modelId="{FC4BB7DC-2B94-41B4-B8D4-E4DA67588CBF}" type="parTrans" cxnId="{C3A03563-56AC-44EC-A67B-DAC303B1E2E0}">
      <dgm:prSet/>
      <dgm:spPr/>
      <dgm:t>
        <a:bodyPr/>
        <a:lstStyle/>
        <a:p>
          <a:endParaRPr lang="it-IT"/>
        </a:p>
      </dgm:t>
    </dgm:pt>
    <dgm:pt modelId="{5168C60E-46A2-4CCF-9BF3-CE7DEA794C72}" type="sibTrans" cxnId="{C3A03563-56AC-44EC-A67B-DAC303B1E2E0}">
      <dgm:prSet/>
      <dgm:spPr/>
      <dgm:t>
        <a:bodyPr/>
        <a:lstStyle/>
        <a:p>
          <a:endParaRPr lang="it-IT"/>
        </a:p>
      </dgm:t>
    </dgm:pt>
    <dgm:pt modelId="{CAF2C335-41C6-487E-9E25-D29864A8B16A}">
      <dgm:prSet/>
      <dgm:spPr/>
      <dgm:t>
        <a:bodyPr/>
        <a:lstStyle/>
        <a:p>
          <a:pPr rtl="0"/>
          <a:r>
            <a:rPr lang="it-IT" b="1" smtClean="0"/>
            <a:t>COMPETENZE DEGLI STUDENTI</a:t>
          </a:r>
          <a:endParaRPr lang="it-IT"/>
        </a:p>
      </dgm:t>
    </dgm:pt>
    <dgm:pt modelId="{54252D9A-619D-4B8C-A326-92FEB79AB0DD}" type="parTrans" cxnId="{9D08754A-D906-4AC0-8118-65564E5B7B74}">
      <dgm:prSet/>
      <dgm:spPr/>
      <dgm:t>
        <a:bodyPr/>
        <a:lstStyle/>
        <a:p>
          <a:endParaRPr lang="it-IT"/>
        </a:p>
      </dgm:t>
    </dgm:pt>
    <dgm:pt modelId="{D58A884F-BCAA-46E2-BBDE-678BC70F52FC}" type="sibTrans" cxnId="{9D08754A-D906-4AC0-8118-65564E5B7B74}">
      <dgm:prSet/>
      <dgm:spPr/>
      <dgm:t>
        <a:bodyPr/>
        <a:lstStyle/>
        <a:p>
          <a:endParaRPr lang="it-IT"/>
        </a:p>
      </dgm:t>
    </dgm:pt>
    <dgm:pt modelId="{7E7070B2-8BAA-4ACB-AF90-C498BB4DB29A}">
      <dgm:prSet/>
      <dgm:spPr/>
      <dgm:t>
        <a:bodyPr/>
        <a:lstStyle/>
        <a:p>
          <a:pPr rtl="0"/>
          <a:r>
            <a:rPr lang="it-IT" b="1" dirty="0" smtClean="0"/>
            <a:t>DIGITALE, IMPRENDITORIALITÀ E LAVORO</a:t>
          </a:r>
          <a:endParaRPr lang="it-IT" dirty="0"/>
        </a:p>
      </dgm:t>
    </dgm:pt>
    <dgm:pt modelId="{2E445A89-4E39-4B92-9310-1F575E741717}" type="parTrans" cxnId="{693971BF-3F29-4883-9A7A-6BD745F9D102}">
      <dgm:prSet/>
      <dgm:spPr/>
      <dgm:t>
        <a:bodyPr/>
        <a:lstStyle/>
        <a:p>
          <a:endParaRPr lang="it-IT"/>
        </a:p>
      </dgm:t>
    </dgm:pt>
    <dgm:pt modelId="{3C2C7072-C918-402D-92AA-DC60F165A4D1}" type="sibTrans" cxnId="{693971BF-3F29-4883-9A7A-6BD745F9D102}">
      <dgm:prSet/>
      <dgm:spPr/>
      <dgm:t>
        <a:bodyPr/>
        <a:lstStyle/>
        <a:p>
          <a:endParaRPr lang="it-IT"/>
        </a:p>
      </dgm:t>
    </dgm:pt>
    <dgm:pt modelId="{2C86BCCD-E6DC-45B0-90B5-66B9631C667C}">
      <dgm:prSet/>
      <dgm:spPr/>
      <dgm:t>
        <a:bodyPr/>
        <a:lstStyle/>
        <a:p>
          <a:pPr rtl="0"/>
          <a:r>
            <a:rPr lang="it-IT" b="1" smtClean="0"/>
            <a:t>LA FORMAZIONE: #25-#35</a:t>
          </a:r>
          <a:endParaRPr lang="it-IT"/>
        </a:p>
      </dgm:t>
    </dgm:pt>
    <dgm:pt modelId="{214ABB2C-96E9-4143-B6C8-07F778F32AF9}" type="parTrans" cxnId="{1AE3E3EC-F264-4B73-A0F9-5857FC28B272}">
      <dgm:prSet/>
      <dgm:spPr/>
      <dgm:t>
        <a:bodyPr/>
        <a:lstStyle/>
        <a:p>
          <a:endParaRPr lang="it-IT"/>
        </a:p>
      </dgm:t>
    </dgm:pt>
    <dgm:pt modelId="{ED3F8319-ACCF-4676-8F92-FF41902437C1}" type="sibTrans" cxnId="{1AE3E3EC-F264-4B73-A0F9-5857FC28B272}">
      <dgm:prSet/>
      <dgm:spPr/>
      <dgm:t>
        <a:bodyPr/>
        <a:lstStyle/>
        <a:p>
          <a:endParaRPr lang="it-IT"/>
        </a:p>
      </dgm:t>
    </dgm:pt>
    <dgm:pt modelId="{77FBCE04-245E-424C-A968-0D6CB9A9C005}">
      <dgm:prSet/>
      <dgm:spPr/>
      <dgm:t>
        <a:bodyPr/>
        <a:lstStyle/>
        <a:p>
          <a:pPr rtl="0"/>
          <a:r>
            <a:rPr lang="it-IT" b="1" smtClean="0"/>
            <a:t>FORMAZIONE DEL PERSONALE</a:t>
          </a:r>
          <a:endParaRPr lang="it-IT"/>
        </a:p>
      </dgm:t>
    </dgm:pt>
    <dgm:pt modelId="{EA52B5BC-9BBB-4C1A-A48C-CA36304EEEDE}" type="parTrans" cxnId="{39AD585D-0DC9-41DB-9B19-D19CC292CC89}">
      <dgm:prSet/>
      <dgm:spPr/>
      <dgm:t>
        <a:bodyPr/>
        <a:lstStyle/>
        <a:p>
          <a:endParaRPr lang="it-IT"/>
        </a:p>
      </dgm:t>
    </dgm:pt>
    <dgm:pt modelId="{A8972B47-0697-47F3-B874-A9E0FD53F044}" type="sibTrans" cxnId="{39AD585D-0DC9-41DB-9B19-D19CC292CC89}">
      <dgm:prSet/>
      <dgm:spPr/>
      <dgm:t>
        <a:bodyPr/>
        <a:lstStyle/>
        <a:p>
          <a:endParaRPr lang="it-IT"/>
        </a:p>
      </dgm:t>
    </dgm:pt>
    <dgm:pt modelId="{50FC5215-3401-4D00-B5FC-8D4BCB099B0A}">
      <dgm:prSet/>
      <dgm:spPr/>
      <dgm:t>
        <a:bodyPr/>
        <a:lstStyle/>
        <a:p>
          <a:pPr rtl="0"/>
          <a:r>
            <a:rPr lang="it-IT" b="1" smtClean="0"/>
            <a:t>ACCOMPAGNAMENTO (ANIMATORE DIGITALE)</a:t>
          </a:r>
          <a:endParaRPr lang="it-IT"/>
        </a:p>
      </dgm:t>
    </dgm:pt>
    <dgm:pt modelId="{14ECCF8A-D12C-4426-8F70-D5C14144650E}" type="parTrans" cxnId="{214418F9-94FC-45C9-912F-095370C566CA}">
      <dgm:prSet/>
      <dgm:spPr/>
      <dgm:t>
        <a:bodyPr/>
        <a:lstStyle/>
        <a:p>
          <a:endParaRPr lang="it-IT"/>
        </a:p>
      </dgm:t>
    </dgm:pt>
    <dgm:pt modelId="{1C7914F4-5F63-43D5-89B1-DF68560D4B40}" type="sibTrans" cxnId="{214418F9-94FC-45C9-912F-095370C566CA}">
      <dgm:prSet/>
      <dgm:spPr/>
      <dgm:t>
        <a:bodyPr/>
        <a:lstStyle/>
        <a:p>
          <a:endParaRPr lang="it-IT"/>
        </a:p>
      </dgm:t>
    </dgm:pt>
    <dgm:pt modelId="{E7F1D460-E8D1-40ED-99A3-914B8A904463}">
      <dgm:prSet/>
      <dgm:spPr/>
      <dgm:t>
        <a:bodyPr/>
        <a:lstStyle/>
        <a:p>
          <a:pPr rtl="0"/>
          <a:r>
            <a:rPr lang="it-IT" b="1" dirty="0" smtClean="0"/>
            <a:t>CONTENUTI DIGITALI  (BIBLIOTECA SCOLASTICA)</a:t>
          </a:r>
          <a:endParaRPr lang="it-IT" b="1" dirty="0"/>
        </a:p>
      </dgm:t>
    </dgm:pt>
    <dgm:pt modelId="{B6E6129F-797A-4BBA-8C4F-619EC74A2B1F}" type="parTrans" cxnId="{6453E236-54FA-41E6-8B5F-BBEA08DBC09B}">
      <dgm:prSet/>
      <dgm:spPr/>
      <dgm:t>
        <a:bodyPr/>
        <a:lstStyle/>
        <a:p>
          <a:endParaRPr lang="it-IT"/>
        </a:p>
      </dgm:t>
    </dgm:pt>
    <dgm:pt modelId="{D7D37A9D-D6DE-4CE6-B0F9-FC277B37E0D9}" type="sibTrans" cxnId="{6453E236-54FA-41E6-8B5F-BBEA08DBC09B}">
      <dgm:prSet/>
      <dgm:spPr/>
      <dgm:t>
        <a:bodyPr/>
        <a:lstStyle/>
        <a:p>
          <a:endParaRPr lang="it-IT"/>
        </a:p>
      </dgm:t>
    </dgm:pt>
    <dgm:pt modelId="{F726EE38-70CE-4E68-BCBA-34B99F4A3F0B}" type="pres">
      <dgm:prSet presAssocID="{A5AEB7A9-2A85-449C-81CE-3418E4FEA9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CA21593-5714-4B56-B84D-133CAFA17FE4}" type="pres">
      <dgm:prSet presAssocID="{31F9F243-8DF7-40BC-AFCC-4ED19F69916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BB29265-1F8B-42A4-A468-95FA69F83C2B}" type="pres">
      <dgm:prSet presAssocID="{31F9F243-8DF7-40BC-AFCC-4ED19F69916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9547155-A44A-449C-A201-53AA18D25E3A}" type="pres">
      <dgm:prSet presAssocID="{F12596C8-8CCB-4861-BCDD-847D875F242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68AB8F4-EDA1-481B-80BC-B1971F8E79AD}" type="pres">
      <dgm:prSet presAssocID="{F12596C8-8CCB-4861-BCDD-847D875F242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F756DC0-5F52-4C3C-9A08-F02B06A19F0D}" type="pres">
      <dgm:prSet presAssocID="{2C86BCCD-E6DC-45B0-90B5-66B9631C66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D3BECBD-17BE-4700-9C76-41264E7260B2}" type="pres">
      <dgm:prSet presAssocID="{2C86BCCD-E6DC-45B0-90B5-66B9631C667C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BA9EDDA-35BF-4A35-B7A6-422FB7ED517B}" type="presOf" srcId="{7E7070B2-8BAA-4ACB-AF90-C498BB4DB29A}" destId="{F68AB8F4-EDA1-481B-80BC-B1971F8E79AD}" srcOrd="0" destOrd="1" presId="urn:microsoft.com/office/officeart/2005/8/layout/vList2"/>
    <dgm:cxn modelId="{A1DF2B0D-62C7-488B-BD74-6C9195EAE0E9}" srcId="{31F9F243-8DF7-40BC-AFCC-4ED19F69916E}" destId="{2711E078-A8F5-4133-8533-8EDAF191418C}" srcOrd="2" destOrd="0" parTransId="{8431681F-A148-41CB-B309-030836FE4BA6}" sibTransId="{40B530F0-65C7-4F07-83B5-FDEDF88BFE74}"/>
    <dgm:cxn modelId="{4083CBB9-8BD0-4797-8557-CFF06D932927}" srcId="{31F9F243-8DF7-40BC-AFCC-4ED19F69916E}" destId="{72B4D97A-47ED-4E2A-856A-12A31503021C}" srcOrd="3" destOrd="0" parTransId="{CB45026E-9264-4069-84C9-B5BACB83FE1A}" sibTransId="{29E84ADD-746C-444E-9733-447C6D86AD28}"/>
    <dgm:cxn modelId="{07A34974-341C-47CE-8C3E-11BF4AC1E053}" type="presOf" srcId="{2711E078-A8F5-4133-8533-8EDAF191418C}" destId="{DBB29265-1F8B-42A4-A468-95FA69F83C2B}" srcOrd="0" destOrd="2" presId="urn:microsoft.com/office/officeart/2005/8/layout/vList2"/>
    <dgm:cxn modelId="{F566F9D1-ED02-4DE6-A4B8-9E9AFA80A640}" srcId="{A5AEB7A9-2A85-449C-81CE-3418E4FEA9C4}" destId="{31F9F243-8DF7-40BC-AFCC-4ED19F69916E}" srcOrd="0" destOrd="0" parTransId="{A5000FC6-1A44-4296-B01A-56C6EEBB1B0B}" sibTransId="{038D1D82-E230-47E8-BA4C-7D4CEADC1568}"/>
    <dgm:cxn modelId="{75285100-DD00-4D81-A335-CAB1DF435E68}" srcId="{31F9F243-8DF7-40BC-AFCC-4ED19F69916E}" destId="{CEC215AF-7869-426E-B2E7-141C92991C6E}" srcOrd="1" destOrd="0" parTransId="{09A62580-2E3B-48FA-9CCA-25F4264D2076}" sibTransId="{2454E369-944E-416F-8A0F-78282736D9BF}"/>
    <dgm:cxn modelId="{1AE3E3EC-F264-4B73-A0F9-5857FC28B272}" srcId="{A5AEB7A9-2A85-449C-81CE-3418E4FEA9C4}" destId="{2C86BCCD-E6DC-45B0-90B5-66B9631C667C}" srcOrd="2" destOrd="0" parTransId="{214ABB2C-96E9-4143-B6C8-07F778F32AF9}" sibTransId="{ED3F8319-ACCF-4676-8F92-FF41902437C1}"/>
    <dgm:cxn modelId="{A628A07B-2842-498A-834C-AD1FB1661B24}" type="presOf" srcId="{F12596C8-8CCB-4861-BCDD-847D875F242A}" destId="{E9547155-A44A-449C-A201-53AA18D25E3A}" srcOrd="0" destOrd="0" presId="urn:microsoft.com/office/officeart/2005/8/layout/vList2"/>
    <dgm:cxn modelId="{C3A03563-56AC-44EC-A67B-DAC303B1E2E0}" srcId="{A5AEB7A9-2A85-449C-81CE-3418E4FEA9C4}" destId="{F12596C8-8CCB-4861-BCDD-847D875F242A}" srcOrd="1" destOrd="0" parTransId="{FC4BB7DC-2B94-41B4-B8D4-E4DA67588CBF}" sibTransId="{5168C60E-46A2-4CCF-9BF3-CE7DEA794C72}"/>
    <dgm:cxn modelId="{4F0F610D-C978-4CDD-8C21-2964D9653695}" type="presOf" srcId="{CEC215AF-7869-426E-B2E7-141C92991C6E}" destId="{DBB29265-1F8B-42A4-A468-95FA69F83C2B}" srcOrd="0" destOrd="1" presId="urn:microsoft.com/office/officeart/2005/8/layout/vList2"/>
    <dgm:cxn modelId="{AF16F0E0-D0A5-49C2-BC18-9F10A0E4E019}" type="presOf" srcId="{1B30616E-9D33-45BE-8FBE-0A17A3853A3E}" destId="{DBB29265-1F8B-42A4-A468-95FA69F83C2B}" srcOrd="0" destOrd="0" presId="urn:microsoft.com/office/officeart/2005/8/layout/vList2"/>
    <dgm:cxn modelId="{96071B83-4519-40BF-8EC9-DDB3313A05BD}" type="presOf" srcId="{2C86BCCD-E6DC-45B0-90B5-66B9631C667C}" destId="{6F756DC0-5F52-4C3C-9A08-F02B06A19F0D}" srcOrd="0" destOrd="0" presId="urn:microsoft.com/office/officeart/2005/8/layout/vList2"/>
    <dgm:cxn modelId="{39AD585D-0DC9-41DB-9B19-D19CC292CC89}" srcId="{2C86BCCD-E6DC-45B0-90B5-66B9631C667C}" destId="{77FBCE04-245E-424C-A968-0D6CB9A9C005}" srcOrd="0" destOrd="0" parTransId="{EA52B5BC-9BBB-4C1A-A48C-CA36304EEEDE}" sibTransId="{A8972B47-0697-47F3-B874-A9E0FD53F044}"/>
    <dgm:cxn modelId="{7A9E1FB0-971F-41A2-A2B9-3ED20E9AD34E}" srcId="{31F9F243-8DF7-40BC-AFCC-4ED19F69916E}" destId="{1B30616E-9D33-45BE-8FBE-0A17A3853A3E}" srcOrd="0" destOrd="0" parTransId="{63EC4A88-E3D4-46CC-BE5F-F45F6C3987F3}" sibTransId="{49C47C1F-4507-487E-B456-A1D8FF4E46DF}"/>
    <dgm:cxn modelId="{A20ED796-7A53-4929-B5DD-EF290EBC8D50}" type="presOf" srcId="{77FBCE04-245E-424C-A968-0D6CB9A9C005}" destId="{BD3BECBD-17BE-4700-9C76-41264E7260B2}" srcOrd="0" destOrd="0" presId="urn:microsoft.com/office/officeart/2005/8/layout/vList2"/>
    <dgm:cxn modelId="{BF0EDF8C-882E-454B-9001-E62AE51D6F11}" type="presOf" srcId="{31F9F243-8DF7-40BC-AFCC-4ED19F69916E}" destId="{DCA21593-5714-4B56-B84D-133CAFA17FE4}" srcOrd="0" destOrd="0" presId="urn:microsoft.com/office/officeart/2005/8/layout/vList2"/>
    <dgm:cxn modelId="{10B11F47-4CC2-46B5-9F48-F37735B243C3}" type="presOf" srcId="{E7F1D460-E8D1-40ED-99A3-914B8A904463}" destId="{F68AB8F4-EDA1-481B-80BC-B1971F8E79AD}" srcOrd="0" destOrd="2" presId="urn:microsoft.com/office/officeart/2005/8/layout/vList2"/>
    <dgm:cxn modelId="{A032AD51-C859-4D14-BF6F-FBF3180928E9}" type="presOf" srcId="{50FC5215-3401-4D00-B5FC-8D4BCB099B0A}" destId="{BD3BECBD-17BE-4700-9C76-41264E7260B2}" srcOrd="0" destOrd="1" presId="urn:microsoft.com/office/officeart/2005/8/layout/vList2"/>
    <dgm:cxn modelId="{60700696-44CF-428A-B9A5-6F68C141DB0E}" type="presOf" srcId="{72B4D97A-47ED-4E2A-856A-12A31503021C}" destId="{DBB29265-1F8B-42A4-A468-95FA69F83C2B}" srcOrd="0" destOrd="3" presId="urn:microsoft.com/office/officeart/2005/8/layout/vList2"/>
    <dgm:cxn modelId="{9D08754A-D906-4AC0-8118-65564E5B7B74}" srcId="{F12596C8-8CCB-4861-BCDD-847D875F242A}" destId="{CAF2C335-41C6-487E-9E25-D29864A8B16A}" srcOrd="0" destOrd="0" parTransId="{54252D9A-619D-4B8C-A326-92FEB79AB0DD}" sibTransId="{D58A884F-BCAA-46E2-BBDE-678BC70F52FC}"/>
    <dgm:cxn modelId="{2C146957-DB17-45A2-9CA2-B2F27B4D5C8F}" type="presOf" srcId="{CAF2C335-41C6-487E-9E25-D29864A8B16A}" destId="{F68AB8F4-EDA1-481B-80BC-B1971F8E79AD}" srcOrd="0" destOrd="0" presId="urn:microsoft.com/office/officeart/2005/8/layout/vList2"/>
    <dgm:cxn modelId="{214418F9-94FC-45C9-912F-095370C566CA}" srcId="{2C86BCCD-E6DC-45B0-90B5-66B9631C667C}" destId="{50FC5215-3401-4D00-B5FC-8D4BCB099B0A}" srcOrd="1" destOrd="0" parTransId="{14ECCF8A-D12C-4426-8F70-D5C14144650E}" sibTransId="{1C7914F4-5F63-43D5-89B1-DF68560D4B40}"/>
    <dgm:cxn modelId="{6453E236-54FA-41E6-8B5F-BBEA08DBC09B}" srcId="{F12596C8-8CCB-4861-BCDD-847D875F242A}" destId="{E7F1D460-E8D1-40ED-99A3-914B8A904463}" srcOrd="2" destOrd="0" parTransId="{B6E6129F-797A-4BBA-8C4F-619EC74A2B1F}" sibTransId="{D7D37A9D-D6DE-4CE6-B0F9-FC277B37E0D9}"/>
    <dgm:cxn modelId="{BBDBC973-5B1A-4EAD-8D9F-C107476050A5}" type="presOf" srcId="{A5AEB7A9-2A85-449C-81CE-3418E4FEA9C4}" destId="{F726EE38-70CE-4E68-BCBA-34B99F4A3F0B}" srcOrd="0" destOrd="0" presId="urn:microsoft.com/office/officeart/2005/8/layout/vList2"/>
    <dgm:cxn modelId="{693971BF-3F29-4883-9A7A-6BD745F9D102}" srcId="{F12596C8-8CCB-4861-BCDD-847D875F242A}" destId="{7E7070B2-8BAA-4ACB-AF90-C498BB4DB29A}" srcOrd="1" destOrd="0" parTransId="{2E445A89-4E39-4B92-9310-1F575E741717}" sibTransId="{3C2C7072-C918-402D-92AA-DC60F165A4D1}"/>
    <dgm:cxn modelId="{76EBBD65-4B1C-40B9-8C1B-54D88C75AC37}" type="presParOf" srcId="{F726EE38-70CE-4E68-BCBA-34B99F4A3F0B}" destId="{DCA21593-5714-4B56-B84D-133CAFA17FE4}" srcOrd="0" destOrd="0" presId="urn:microsoft.com/office/officeart/2005/8/layout/vList2"/>
    <dgm:cxn modelId="{8DCCE1F6-5DFD-481F-BB5B-1EB0B0CE9BA2}" type="presParOf" srcId="{F726EE38-70CE-4E68-BCBA-34B99F4A3F0B}" destId="{DBB29265-1F8B-42A4-A468-95FA69F83C2B}" srcOrd="1" destOrd="0" presId="urn:microsoft.com/office/officeart/2005/8/layout/vList2"/>
    <dgm:cxn modelId="{DB856D7D-326F-45E7-BE00-94B6BB762404}" type="presParOf" srcId="{F726EE38-70CE-4E68-BCBA-34B99F4A3F0B}" destId="{E9547155-A44A-449C-A201-53AA18D25E3A}" srcOrd="2" destOrd="0" presId="urn:microsoft.com/office/officeart/2005/8/layout/vList2"/>
    <dgm:cxn modelId="{8D12CD33-A574-44C2-9586-4C365FBFE9ED}" type="presParOf" srcId="{F726EE38-70CE-4E68-BCBA-34B99F4A3F0B}" destId="{F68AB8F4-EDA1-481B-80BC-B1971F8E79AD}" srcOrd="3" destOrd="0" presId="urn:microsoft.com/office/officeart/2005/8/layout/vList2"/>
    <dgm:cxn modelId="{3B3E09E9-EDC3-47C2-9AAF-36FE957F3A29}" type="presParOf" srcId="{F726EE38-70CE-4E68-BCBA-34B99F4A3F0B}" destId="{6F756DC0-5F52-4C3C-9A08-F02B06A19F0D}" srcOrd="4" destOrd="0" presId="urn:microsoft.com/office/officeart/2005/8/layout/vList2"/>
    <dgm:cxn modelId="{657B9541-D0B5-4622-A88A-E12DC748B769}" type="presParOf" srcId="{F726EE38-70CE-4E68-BCBA-34B99F4A3F0B}" destId="{BD3BECBD-17BE-4700-9C76-41264E7260B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9A35C4-D2AC-46B1-8DF1-CB60D74508BE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755C686-43E5-4E17-9F8F-CF2EA0C251B5}">
      <dgm:prSet phldrT="[Testo]" custT="1"/>
      <dgm:spPr/>
      <dgm:t>
        <a:bodyPr/>
        <a:lstStyle/>
        <a:p>
          <a:r>
            <a:rPr lang="it-IT" sz="1600" baseline="0" dirty="0" smtClean="0"/>
            <a:t>Essere cittadini </a:t>
          </a:r>
          <a:r>
            <a:rPr lang="it-IT" sz="1190" baseline="0" dirty="0" smtClean="0"/>
            <a:t>«</a:t>
          </a:r>
          <a:r>
            <a:rPr lang="it-IT" sz="2400" baseline="0" dirty="0" smtClean="0"/>
            <a:t>digitali</a:t>
          </a:r>
          <a:r>
            <a:rPr lang="it-IT" sz="1190" baseline="0" dirty="0" smtClean="0"/>
            <a:t>»</a:t>
          </a:r>
        </a:p>
      </dgm:t>
    </dgm:pt>
    <dgm:pt modelId="{ABFDDAEA-795F-4835-9B0E-37F3DB3B60BF}" type="parTrans" cxnId="{9B65291F-C2CF-4535-A2EE-95A6F6AE2A69}">
      <dgm:prSet/>
      <dgm:spPr/>
      <dgm:t>
        <a:bodyPr/>
        <a:lstStyle/>
        <a:p>
          <a:endParaRPr lang="it-IT"/>
        </a:p>
      </dgm:t>
    </dgm:pt>
    <dgm:pt modelId="{6B80CBFA-7A84-4226-A1BD-7D1D60DAC16D}" type="sibTrans" cxnId="{9B65291F-C2CF-4535-A2EE-95A6F6AE2A69}">
      <dgm:prSet/>
      <dgm:spPr/>
      <dgm:t>
        <a:bodyPr/>
        <a:lstStyle/>
        <a:p>
          <a:endParaRPr lang="it-IT"/>
        </a:p>
      </dgm:t>
    </dgm:pt>
    <dgm:pt modelId="{53531B2E-9E3D-4D82-9489-89B70CE68AFF}">
      <dgm:prSet custT="1"/>
      <dgm:spPr/>
      <dgm:t>
        <a:bodyPr/>
        <a:lstStyle/>
        <a:p>
          <a:r>
            <a:rPr lang="it-IT" sz="1400" b="1" i="1" dirty="0" smtClean="0"/>
            <a:t>Per una cittadinanza piena, attiva </a:t>
          </a:r>
          <a:r>
            <a:rPr lang="it-IT" sz="1400" b="1" dirty="0" smtClean="0"/>
            <a:t>e </a:t>
          </a:r>
          <a:r>
            <a:rPr lang="it-IT" sz="1400" b="1" i="1" dirty="0" smtClean="0"/>
            <a:t>informata</a:t>
          </a:r>
          <a:endParaRPr lang="it-IT" sz="1400" b="1" i="1" dirty="0"/>
        </a:p>
      </dgm:t>
    </dgm:pt>
    <dgm:pt modelId="{39B8ACFE-01AB-4E76-8D91-CB55D391CA44}" type="parTrans" cxnId="{65487BB7-7BC7-4D37-80DE-ACDCF144D4F0}">
      <dgm:prSet/>
      <dgm:spPr/>
      <dgm:t>
        <a:bodyPr/>
        <a:lstStyle/>
        <a:p>
          <a:endParaRPr lang="it-IT"/>
        </a:p>
      </dgm:t>
    </dgm:pt>
    <dgm:pt modelId="{EC3E8052-4B50-4B6D-8970-22CB0C428CA5}" type="sibTrans" cxnId="{65487BB7-7BC7-4D37-80DE-ACDCF144D4F0}">
      <dgm:prSet/>
      <dgm:spPr/>
      <dgm:t>
        <a:bodyPr/>
        <a:lstStyle/>
        <a:p>
          <a:endParaRPr lang="it-IT"/>
        </a:p>
      </dgm:t>
    </dgm:pt>
    <dgm:pt modelId="{0BABFAEE-DD1A-462C-93E3-6CB606EFC570}">
      <dgm:prSet phldrT="[Testo]" custT="1"/>
      <dgm:spPr/>
      <dgm:t>
        <a:bodyPr/>
        <a:lstStyle/>
        <a:p>
          <a:pPr>
            <a:spcAft>
              <a:spcPts val="0"/>
            </a:spcAft>
          </a:pPr>
          <a:r>
            <a:rPr lang="it-IT" sz="1400" b="1" dirty="0" smtClean="0"/>
            <a:t>entrare a pieno titolo nel contesto della </a:t>
          </a:r>
        </a:p>
        <a:p>
          <a:pPr>
            <a:spcAft>
              <a:spcPts val="0"/>
            </a:spcAft>
          </a:pPr>
          <a:r>
            <a:rPr lang="it-IT" sz="1400" b="1" dirty="0" smtClean="0"/>
            <a:t>comunicazione digitale</a:t>
          </a:r>
        </a:p>
      </dgm:t>
    </dgm:pt>
    <dgm:pt modelId="{71B1FFB7-A836-4026-8162-7057F8D5180B}" type="parTrans" cxnId="{5BE74551-A931-4FE8-B431-47679EB2B3B6}">
      <dgm:prSet/>
      <dgm:spPr/>
      <dgm:t>
        <a:bodyPr/>
        <a:lstStyle/>
        <a:p>
          <a:endParaRPr lang="it-IT"/>
        </a:p>
      </dgm:t>
    </dgm:pt>
    <dgm:pt modelId="{5E3FABF4-91FA-4363-BF7A-CD994DA4D78C}" type="sibTrans" cxnId="{5BE74551-A931-4FE8-B431-47679EB2B3B6}">
      <dgm:prSet/>
      <dgm:spPr/>
      <dgm:t>
        <a:bodyPr/>
        <a:lstStyle/>
        <a:p>
          <a:endParaRPr lang="it-IT"/>
        </a:p>
      </dgm:t>
    </dgm:pt>
    <dgm:pt modelId="{3D6BCE4E-B09E-4B8B-825A-BEEE4580E302}" type="pres">
      <dgm:prSet presAssocID="{909A35C4-D2AC-46B1-8DF1-CB60D74508B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t-IT"/>
        </a:p>
      </dgm:t>
    </dgm:pt>
    <dgm:pt modelId="{93DE40F1-12B8-4595-AEBE-367000C90F83}" type="pres">
      <dgm:prSet presAssocID="{909A35C4-D2AC-46B1-8DF1-CB60D74508BE}" presName="dot1" presStyleLbl="alignNode1" presStyleIdx="0" presStyleCnt="12"/>
      <dgm:spPr/>
    </dgm:pt>
    <dgm:pt modelId="{DD6E5C3F-5E3B-4E09-B0BE-0A7A7F353787}" type="pres">
      <dgm:prSet presAssocID="{909A35C4-D2AC-46B1-8DF1-CB60D74508BE}" presName="dot2" presStyleLbl="alignNode1" presStyleIdx="1" presStyleCnt="12"/>
      <dgm:spPr/>
    </dgm:pt>
    <dgm:pt modelId="{373E5A5B-DA63-47AC-8A5F-B8C5A73CCEB5}" type="pres">
      <dgm:prSet presAssocID="{909A35C4-D2AC-46B1-8DF1-CB60D74508BE}" presName="dot3" presStyleLbl="alignNode1" presStyleIdx="2" presStyleCnt="12"/>
      <dgm:spPr/>
    </dgm:pt>
    <dgm:pt modelId="{F83EDA5A-EACD-46B9-AE7E-3B83427D77C4}" type="pres">
      <dgm:prSet presAssocID="{909A35C4-D2AC-46B1-8DF1-CB60D74508BE}" presName="dot4" presStyleLbl="alignNode1" presStyleIdx="3" presStyleCnt="12"/>
      <dgm:spPr/>
    </dgm:pt>
    <dgm:pt modelId="{43218119-3B7D-4496-9EE4-5A479E567DAC}" type="pres">
      <dgm:prSet presAssocID="{909A35C4-D2AC-46B1-8DF1-CB60D74508BE}" presName="dot5" presStyleLbl="alignNode1" presStyleIdx="4" presStyleCnt="12"/>
      <dgm:spPr/>
    </dgm:pt>
    <dgm:pt modelId="{D9FB2F43-2E6C-420A-808C-6795A67E259A}" type="pres">
      <dgm:prSet presAssocID="{909A35C4-D2AC-46B1-8DF1-CB60D74508BE}" presName="dotArrow1" presStyleLbl="alignNode1" presStyleIdx="5" presStyleCnt="12"/>
      <dgm:spPr/>
    </dgm:pt>
    <dgm:pt modelId="{8407BB82-7C5C-429B-A3B9-49BE169B11AD}" type="pres">
      <dgm:prSet presAssocID="{909A35C4-D2AC-46B1-8DF1-CB60D74508BE}" presName="dotArrow2" presStyleLbl="alignNode1" presStyleIdx="6" presStyleCnt="12"/>
      <dgm:spPr/>
    </dgm:pt>
    <dgm:pt modelId="{EAF085F8-B8F2-402F-909F-FAE577C9AE19}" type="pres">
      <dgm:prSet presAssocID="{909A35C4-D2AC-46B1-8DF1-CB60D74508BE}" presName="dotArrow3" presStyleLbl="alignNode1" presStyleIdx="7" presStyleCnt="12"/>
      <dgm:spPr/>
    </dgm:pt>
    <dgm:pt modelId="{9BFCB9E6-F608-4432-A748-B170A0489DA7}" type="pres">
      <dgm:prSet presAssocID="{909A35C4-D2AC-46B1-8DF1-CB60D74508BE}" presName="dotArrow4" presStyleLbl="alignNode1" presStyleIdx="8" presStyleCnt="12"/>
      <dgm:spPr/>
    </dgm:pt>
    <dgm:pt modelId="{96615819-60B4-480A-894A-B7F67C21A285}" type="pres">
      <dgm:prSet presAssocID="{909A35C4-D2AC-46B1-8DF1-CB60D74508BE}" presName="dotArrow5" presStyleLbl="alignNode1" presStyleIdx="9" presStyleCnt="12"/>
      <dgm:spPr/>
    </dgm:pt>
    <dgm:pt modelId="{4680A9E6-8D18-48AE-AE64-C127D218856D}" type="pres">
      <dgm:prSet presAssocID="{909A35C4-D2AC-46B1-8DF1-CB60D74508BE}" presName="dotArrow6" presStyleLbl="alignNode1" presStyleIdx="10" presStyleCnt="12"/>
      <dgm:spPr/>
    </dgm:pt>
    <dgm:pt modelId="{E2E5EB50-1DF2-4F5B-9DAC-C71262CE9F04}" type="pres">
      <dgm:prSet presAssocID="{909A35C4-D2AC-46B1-8DF1-CB60D74508BE}" presName="dotArrow7" presStyleLbl="alignNode1" presStyleIdx="11" presStyleCnt="12"/>
      <dgm:spPr/>
    </dgm:pt>
    <dgm:pt modelId="{79A2D449-4BA8-43A9-BB6C-6E9BFAEC7C5E}" type="pres">
      <dgm:prSet presAssocID="{E755C686-43E5-4E17-9F8F-CF2EA0C251B5}" presName="parTx1" presStyleLbl="node1" presStyleIdx="0" presStyleCnt="3" custScaleX="111356"/>
      <dgm:spPr/>
      <dgm:t>
        <a:bodyPr/>
        <a:lstStyle/>
        <a:p>
          <a:endParaRPr lang="it-IT"/>
        </a:p>
      </dgm:t>
    </dgm:pt>
    <dgm:pt modelId="{0F8AA51D-126C-4C5D-BD30-BEE493687A1B}" type="pres">
      <dgm:prSet presAssocID="{6B80CBFA-7A84-4226-A1BD-7D1D60DAC16D}" presName="picture1" presStyleCnt="0"/>
      <dgm:spPr/>
    </dgm:pt>
    <dgm:pt modelId="{D9154D28-68FC-4B94-B387-D7454005B79C}" type="pres">
      <dgm:prSet presAssocID="{6B80CBFA-7A84-4226-A1BD-7D1D60DAC16D}" presName="imageRepeatNode" presStyleLbl="fgImgPlace1" presStyleIdx="0" presStyleCnt="3"/>
      <dgm:spPr/>
      <dgm:t>
        <a:bodyPr/>
        <a:lstStyle/>
        <a:p>
          <a:endParaRPr lang="it-IT"/>
        </a:p>
      </dgm:t>
    </dgm:pt>
    <dgm:pt modelId="{C0BF9EED-E862-4F26-891B-36AC7E9B88C2}" type="pres">
      <dgm:prSet presAssocID="{0BABFAEE-DD1A-462C-93E3-6CB606EFC570}" presName="parTx2" presStyleLbl="node1" presStyleIdx="1" presStyleCnt="3" custScaleX="123660" custScaleY="180607" custLinFactNeighborX="18429" custLinFactNeighborY="-26840"/>
      <dgm:spPr/>
      <dgm:t>
        <a:bodyPr/>
        <a:lstStyle/>
        <a:p>
          <a:endParaRPr lang="it-IT"/>
        </a:p>
      </dgm:t>
    </dgm:pt>
    <dgm:pt modelId="{E41D2A53-A473-427F-B3DC-918BE25931FD}" type="pres">
      <dgm:prSet presAssocID="{5E3FABF4-91FA-4363-BF7A-CD994DA4D78C}" presName="picture2" presStyleCnt="0"/>
      <dgm:spPr/>
    </dgm:pt>
    <dgm:pt modelId="{A98EDD4C-F27B-48B8-913B-E38A97E39C4E}" type="pres">
      <dgm:prSet presAssocID="{5E3FABF4-91FA-4363-BF7A-CD994DA4D78C}" presName="imageRepeatNode" presStyleLbl="fgImgPlace1" presStyleIdx="1" presStyleCnt="3"/>
      <dgm:spPr/>
      <dgm:t>
        <a:bodyPr/>
        <a:lstStyle/>
        <a:p>
          <a:endParaRPr lang="it-IT"/>
        </a:p>
      </dgm:t>
    </dgm:pt>
    <dgm:pt modelId="{EE044EC2-E364-4FEB-8DBE-635286691915}" type="pres">
      <dgm:prSet presAssocID="{53531B2E-9E3D-4D82-9489-89B70CE68AFF}" presName="parTx3" presStyleLbl="node1" presStyleIdx="2" presStyleCnt="3" custScaleY="241000" custLinFactNeighborX="11821" custLinFactNeighborY="-83338"/>
      <dgm:spPr/>
      <dgm:t>
        <a:bodyPr/>
        <a:lstStyle/>
        <a:p>
          <a:endParaRPr lang="it-IT"/>
        </a:p>
      </dgm:t>
    </dgm:pt>
    <dgm:pt modelId="{FF977367-5028-4737-8667-0435445498E7}" type="pres">
      <dgm:prSet presAssocID="{EC3E8052-4B50-4B6D-8970-22CB0C428CA5}" presName="picture3" presStyleCnt="0"/>
      <dgm:spPr/>
    </dgm:pt>
    <dgm:pt modelId="{5C479A2C-0E1C-4E0E-8E8C-D9BDCD7A43A8}" type="pres">
      <dgm:prSet presAssocID="{EC3E8052-4B50-4B6D-8970-22CB0C428CA5}" presName="imageRepeatNode" presStyleLbl="fgImgPlace1" presStyleIdx="2" presStyleCnt="3"/>
      <dgm:spPr/>
      <dgm:t>
        <a:bodyPr/>
        <a:lstStyle/>
        <a:p>
          <a:endParaRPr lang="it-IT"/>
        </a:p>
      </dgm:t>
    </dgm:pt>
  </dgm:ptLst>
  <dgm:cxnLst>
    <dgm:cxn modelId="{489D822B-F38B-4BAC-8900-8288768856BF}" type="presOf" srcId="{6B80CBFA-7A84-4226-A1BD-7D1D60DAC16D}" destId="{D9154D28-68FC-4B94-B387-D7454005B79C}" srcOrd="0" destOrd="0" presId="urn:microsoft.com/office/officeart/2008/layout/AscendingPictureAccentProcess"/>
    <dgm:cxn modelId="{5BE74551-A931-4FE8-B431-47679EB2B3B6}" srcId="{909A35C4-D2AC-46B1-8DF1-CB60D74508BE}" destId="{0BABFAEE-DD1A-462C-93E3-6CB606EFC570}" srcOrd="1" destOrd="0" parTransId="{71B1FFB7-A836-4026-8162-7057F8D5180B}" sibTransId="{5E3FABF4-91FA-4363-BF7A-CD994DA4D78C}"/>
    <dgm:cxn modelId="{E546BE8B-7E5B-467A-BA14-EB36AF54233A}" type="presOf" srcId="{0BABFAEE-DD1A-462C-93E3-6CB606EFC570}" destId="{C0BF9EED-E862-4F26-891B-36AC7E9B88C2}" srcOrd="0" destOrd="0" presId="urn:microsoft.com/office/officeart/2008/layout/AscendingPictureAccentProcess"/>
    <dgm:cxn modelId="{19B60B42-5F10-41B1-AF9A-C6F364074881}" type="presOf" srcId="{E755C686-43E5-4E17-9F8F-CF2EA0C251B5}" destId="{79A2D449-4BA8-43A9-BB6C-6E9BFAEC7C5E}" srcOrd="0" destOrd="0" presId="urn:microsoft.com/office/officeart/2008/layout/AscendingPictureAccentProcess"/>
    <dgm:cxn modelId="{9B65291F-C2CF-4535-A2EE-95A6F6AE2A69}" srcId="{909A35C4-D2AC-46B1-8DF1-CB60D74508BE}" destId="{E755C686-43E5-4E17-9F8F-CF2EA0C251B5}" srcOrd="0" destOrd="0" parTransId="{ABFDDAEA-795F-4835-9B0E-37F3DB3B60BF}" sibTransId="{6B80CBFA-7A84-4226-A1BD-7D1D60DAC16D}"/>
    <dgm:cxn modelId="{1F5991C8-041A-4B4D-896A-2B6A7F7F4B12}" type="presOf" srcId="{5E3FABF4-91FA-4363-BF7A-CD994DA4D78C}" destId="{A98EDD4C-F27B-48B8-913B-E38A97E39C4E}" srcOrd="0" destOrd="0" presId="urn:microsoft.com/office/officeart/2008/layout/AscendingPictureAccentProcess"/>
    <dgm:cxn modelId="{B3BE9453-56FA-4806-AECB-30713206E878}" type="presOf" srcId="{53531B2E-9E3D-4D82-9489-89B70CE68AFF}" destId="{EE044EC2-E364-4FEB-8DBE-635286691915}" srcOrd="0" destOrd="0" presId="urn:microsoft.com/office/officeart/2008/layout/AscendingPictureAccentProcess"/>
    <dgm:cxn modelId="{DC1C5575-3C19-4E55-8969-FD49EE57BE4E}" type="presOf" srcId="{909A35C4-D2AC-46B1-8DF1-CB60D74508BE}" destId="{3D6BCE4E-B09E-4B8B-825A-BEEE4580E302}" srcOrd="0" destOrd="0" presId="urn:microsoft.com/office/officeart/2008/layout/AscendingPictureAccentProcess"/>
    <dgm:cxn modelId="{65487BB7-7BC7-4D37-80DE-ACDCF144D4F0}" srcId="{909A35C4-D2AC-46B1-8DF1-CB60D74508BE}" destId="{53531B2E-9E3D-4D82-9489-89B70CE68AFF}" srcOrd="2" destOrd="0" parTransId="{39B8ACFE-01AB-4E76-8D91-CB55D391CA44}" sibTransId="{EC3E8052-4B50-4B6D-8970-22CB0C428CA5}"/>
    <dgm:cxn modelId="{E63738B4-1CB6-4273-9A83-73C1346C7F5D}" type="presOf" srcId="{EC3E8052-4B50-4B6D-8970-22CB0C428CA5}" destId="{5C479A2C-0E1C-4E0E-8E8C-D9BDCD7A43A8}" srcOrd="0" destOrd="0" presId="urn:microsoft.com/office/officeart/2008/layout/AscendingPictureAccentProcess"/>
    <dgm:cxn modelId="{A2ED4ADF-E2D4-4888-81D0-878542DA2974}" type="presParOf" srcId="{3D6BCE4E-B09E-4B8B-825A-BEEE4580E302}" destId="{93DE40F1-12B8-4595-AEBE-367000C90F83}" srcOrd="0" destOrd="0" presId="urn:microsoft.com/office/officeart/2008/layout/AscendingPictureAccentProcess"/>
    <dgm:cxn modelId="{7DA3FD34-EDD1-4D2A-BDD6-DD40DA6F6155}" type="presParOf" srcId="{3D6BCE4E-B09E-4B8B-825A-BEEE4580E302}" destId="{DD6E5C3F-5E3B-4E09-B0BE-0A7A7F353787}" srcOrd="1" destOrd="0" presId="urn:microsoft.com/office/officeart/2008/layout/AscendingPictureAccentProcess"/>
    <dgm:cxn modelId="{67FDBD3C-ADCC-4610-AFAE-EA551FCDBEED}" type="presParOf" srcId="{3D6BCE4E-B09E-4B8B-825A-BEEE4580E302}" destId="{373E5A5B-DA63-47AC-8A5F-B8C5A73CCEB5}" srcOrd="2" destOrd="0" presId="urn:microsoft.com/office/officeart/2008/layout/AscendingPictureAccentProcess"/>
    <dgm:cxn modelId="{809D4E39-99C9-4EA2-96FF-2B82127C3A67}" type="presParOf" srcId="{3D6BCE4E-B09E-4B8B-825A-BEEE4580E302}" destId="{F83EDA5A-EACD-46B9-AE7E-3B83427D77C4}" srcOrd="3" destOrd="0" presId="urn:microsoft.com/office/officeart/2008/layout/AscendingPictureAccentProcess"/>
    <dgm:cxn modelId="{5D2F7CFA-5575-4BA2-B4B2-21B2056CA5E3}" type="presParOf" srcId="{3D6BCE4E-B09E-4B8B-825A-BEEE4580E302}" destId="{43218119-3B7D-4496-9EE4-5A479E567DAC}" srcOrd="4" destOrd="0" presId="urn:microsoft.com/office/officeart/2008/layout/AscendingPictureAccentProcess"/>
    <dgm:cxn modelId="{F094DAC0-3A80-4E62-9E1F-3C4B6D0A5D74}" type="presParOf" srcId="{3D6BCE4E-B09E-4B8B-825A-BEEE4580E302}" destId="{D9FB2F43-2E6C-420A-808C-6795A67E259A}" srcOrd="5" destOrd="0" presId="urn:microsoft.com/office/officeart/2008/layout/AscendingPictureAccentProcess"/>
    <dgm:cxn modelId="{1D4669E3-1C91-48B5-BAE7-4EB1D101882D}" type="presParOf" srcId="{3D6BCE4E-B09E-4B8B-825A-BEEE4580E302}" destId="{8407BB82-7C5C-429B-A3B9-49BE169B11AD}" srcOrd="6" destOrd="0" presId="urn:microsoft.com/office/officeart/2008/layout/AscendingPictureAccentProcess"/>
    <dgm:cxn modelId="{6EDDD20E-2E4C-41B2-93F5-92012805F926}" type="presParOf" srcId="{3D6BCE4E-B09E-4B8B-825A-BEEE4580E302}" destId="{EAF085F8-B8F2-402F-909F-FAE577C9AE19}" srcOrd="7" destOrd="0" presId="urn:microsoft.com/office/officeart/2008/layout/AscendingPictureAccentProcess"/>
    <dgm:cxn modelId="{DEF25258-744B-4AB7-88B9-7F3189AD8399}" type="presParOf" srcId="{3D6BCE4E-B09E-4B8B-825A-BEEE4580E302}" destId="{9BFCB9E6-F608-4432-A748-B170A0489DA7}" srcOrd="8" destOrd="0" presId="urn:microsoft.com/office/officeart/2008/layout/AscendingPictureAccentProcess"/>
    <dgm:cxn modelId="{34180926-C685-46D8-A4D5-BD219BA36022}" type="presParOf" srcId="{3D6BCE4E-B09E-4B8B-825A-BEEE4580E302}" destId="{96615819-60B4-480A-894A-B7F67C21A285}" srcOrd="9" destOrd="0" presId="urn:microsoft.com/office/officeart/2008/layout/AscendingPictureAccentProcess"/>
    <dgm:cxn modelId="{129287BF-9BA4-450F-A314-3505ACC1BA91}" type="presParOf" srcId="{3D6BCE4E-B09E-4B8B-825A-BEEE4580E302}" destId="{4680A9E6-8D18-48AE-AE64-C127D218856D}" srcOrd="10" destOrd="0" presId="urn:microsoft.com/office/officeart/2008/layout/AscendingPictureAccentProcess"/>
    <dgm:cxn modelId="{EF185279-2F7A-4723-8F14-C833B876C4C4}" type="presParOf" srcId="{3D6BCE4E-B09E-4B8B-825A-BEEE4580E302}" destId="{E2E5EB50-1DF2-4F5B-9DAC-C71262CE9F04}" srcOrd="11" destOrd="0" presId="urn:microsoft.com/office/officeart/2008/layout/AscendingPictureAccentProcess"/>
    <dgm:cxn modelId="{CBE22FA5-8195-4F56-9EBE-0103F4E5F38D}" type="presParOf" srcId="{3D6BCE4E-B09E-4B8B-825A-BEEE4580E302}" destId="{79A2D449-4BA8-43A9-BB6C-6E9BFAEC7C5E}" srcOrd="12" destOrd="0" presId="urn:microsoft.com/office/officeart/2008/layout/AscendingPictureAccentProcess"/>
    <dgm:cxn modelId="{F1C5C59C-C248-427B-B066-87224A15BB76}" type="presParOf" srcId="{3D6BCE4E-B09E-4B8B-825A-BEEE4580E302}" destId="{0F8AA51D-126C-4C5D-BD30-BEE493687A1B}" srcOrd="13" destOrd="0" presId="urn:microsoft.com/office/officeart/2008/layout/AscendingPictureAccentProcess"/>
    <dgm:cxn modelId="{92BA5CAA-A057-4FE2-BA1F-DB11FA196248}" type="presParOf" srcId="{0F8AA51D-126C-4C5D-BD30-BEE493687A1B}" destId="{D9154D28-68FC-4B94-B387-D7454005B79C}" srcOrd="0" destOrd="0" presId="urn:microsoft.com/office/officeart/2008/layout/AscendingPictureAccentProcess"/>
    <dgm:cxn modelId="{C7523909-9CCF-461D-88B6-03D53CAD9A21}" type="presParOf" srcId="{3D6BCE4E-B09E-4B8B-825A-BEEE4580E302}" destId="{C0BF9EED-E862-4F26-891B-36AC7E9B88C2}" srcOrd="14" destOrd="0" presId="urn:microsoft.com/office/officeart/2008/layout/AscendingPictureAccentProcess"/>
    <dgm:cxn modelId="{EFCA97F9-B90A-402A-A0B8-0C9BB088FE11}" type="presParOf" srcId="{3D6BCE4E-B09E-4B8B-825A-BEEE4580E302}" destId="{E41D2A53-A473-427F-B3DC-918BE25931FD}" srcOrd="15" destOrd="0" presId="urn:microsoft.com/office/officeart/2008/layout/AscendingPictureAccentProcess"/>
    <dgm:cxn modelId="{8CEC4AFD-169D-4678-BE15-BB91FE79AA99}" type="presParOf" srcId="{E41D2A53-A473-427F-B3DC-918BE25931FD}" destId="{A98EDD4C-F27B-48B8-913B-E38A97E39C4E}" srcOrd="0" destOrd="0" presId="urn:microsoft.com/office/officeart/2008/layout/AscendingPictureAccentProcess"/>
    <dgm:cxn modelId="{3BDD018E-0C70-4331-9F49-7856274F8303}" type="presParOf" srcId="{3D6BCE4E-B09E-4B8B-825A-BEEE4580E302}" destId="{EE044EC2-E364-4FEB-8DBE-635286691915}" srcOrd="16" destOrd="0" presId="urn:microsoft.com/office/officeart/2008/layout/AscendingPictureAccentProcess"/>
    <dgm:cxn modelId="{2F4FDBD9-846D-464C-B341-B6BBF45357C4}" type="presParOf" srcId="{3D6BCE4E-B09E-4B8B-825A-BEEE4580E302}" destId="{FF977367-5028-4737-8667-0435445498E7}" srcOrd="17" destOrd="0" presId="urn:microsoft.com/office/officeart/2008/layout/AscendingPictureAccentProcess"/>
    <dgm:cxn modelId="{786A3B1E-88FF-4522-9018-ADE71A631DA8}" type="presParOf" srcId="{FF977367-5028-4737-8667-0435445498E7}" destId="{5C479A2C-0E1C-4E0E-8E8C-D9BDCD7A43A8}" srcOrd="0" destOrd="0" presId="urn:microsoft.com/office/officeart/2008/layout/AscendingPictureAccentProcess"/>
  </dgm:cxnLst>
  <dgm:bg>
    <a:solidFill>
      <a:srgbClr val="FFC000"/>
    </a:solidFill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BC1203-2E27-489E-AB17-E5957C4A306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D4DCCC2-E945-41BE-A6D6-90D706CD8E30}">
      <dgm:prSet custT="1"/>
      <dgm:spPr/>
      <dgm:t>
        <a:bodyPr/>
        <a:lstStyle/>
        <a:p>
          <a:pPr rtl="0"/>
          <a:r>
            <a:rPr lang="it-IT" sz="1800" b="1" dirty="0" smtClean="0"/>
            <a:t>   Programma </a:t>
          </a:r>
          <a:r>
            <a:rPr lang="it-IT" sz="1800" b="1" i="1" dirty="0" smtClean="0"/>
            <a:t>Europa 2020</a:t>
          </a:r>
          <a:r>
            <a:rPr lang="it-IT" sz="1800" b="1" dirty="0" smtClean="0"/>
            <a:t>: per la promozione dello sviluppo socio-economico-ambientale-culturale e dell’apprendimento continuo, in tutti i Paesi dell’Unione</a:t>
          </a:r>
          <a:endParaRPr lang="it-IT" sz="1800" b="1" dirty="0"/>
        </a:p>
      </dgm:t>
    </dgm:pt>
    <dgm:pt modelId="{D506FBD9-15ED-4570-9895-C6CC4E1F2D62}" type="parTrans" cxnId="{6E39A60C-442B-4DFE-8652-E5F78A578582}">
      <dgm:prSet/>
      <dgm:spPr/>
      <dgm:t>
        <a:bodyPr/>
        <a:lstStyle/>
        <a:p>
          <a:endParaRPr lang="it-IT"/>
        </a:p>
      </dgm:t>
    </dgm:pt>
    <dgm:pt modelId="{BF91EE4D-541F-4113-9648-67FEF4E12960}" type="sibTrans" cxnId="{6E39A60C-442B-4DFE-8652-E5F78A578582}">
      <dgm:prSet/>
      <dgm:spPr/>
      <dgm:t>
        <a:bodyPr/>
        <a:lstStyle/>
        <a:p>
          <a:endParaRPr lang="it-IT"/>
        </a:p>
      </dgm:t>
    </dgm:pt>
    <dgm:pt modelId="{615D49A7-9F7C-40A3-9AE6-FA4AC1F1415C}">
      <dgm:prSet custT="1"/>
      <dgm:spPr/>
      <dgm:t>
        <a:bodyPr/>
        <a:lstStyle/>
        <a:p>
          <a:pPr rtl="0"/>
          <a:r>
            <a:rPr lang="it-IT" sz="1200" b="1" u="sng" dirty="0" smtClean="0">
              <a:hlinkClick xmlns:r="http://schemas.openxmlformats.org/officeDocument/2006/relationships" r:id="rId1"/>
            </a:rPr>
            <a:t>http://www.politicheeuropee.it/attivita/18503/europa-2020</a:t>
          </a:r>
          <a:endParaRPr lang="it-IT" sz="1200" dirty="0"/>
        </a:p>
      </dgm:t>
    </dgm:pt>
    <dgm:pt modelId="{9931D861-AA76-4240-AFAD-860DBF5EE887}" type="parTrans" cxnId="{7BD7F557-4321-4251-AEAC-8F08E24A1CE5}">
      <dgm:prSet/>
      <dgm:spPr/>
      <dgm:t>
        <a:bodyPr/>
        <a:lstStyle/>
        <a:p>
          <a:endParaRPr lang="it-IT"/>
        </a:p>
      </dgm:t>
    </dgm:pt>
    <dgm:pt modelId="{BF63D09E-C5E7-49C2-ABAF-4C96643B0BE9}" type="sibTrans" cxnId="{7BD7F557-4321-4251-AEAC-8F08E24A1CE5}">
      <dgm:prSet/>
      <dgm:spPr/>
      <dgm:t>
        <a:bodyPr/>
        <a:lstStyle/>
        <a:p>
          <a:endParaRPr lang="it-IT"/>
        </a:p>
      </dgm:t>
    </dgm:pt>
    <dgm:pt modelId="{04EF86F6-D48F-42BE-8481-6E51A5C611F3}">
      <dgm:prSet custT="1"/>
      <dgm:spPr/>
      <dgm:t>
        <a:bodyPr/>
        <a:lstStyle/>
        <a:p>
          <a:endParaRPr lang="it-IT" sz="1600" b="1" baseline="0" dirty="0" smtClean="0"/>
        </a:p>
        <a:p>
          <a:r>
            <a:rPr lang="it-IT" sz="1600" b="1" baseline="0" dirty="0" smtClean="0"/>
            <a:t>La 3° iniziativa faro del programma </a:t>
          </a:r>
          <a:r>
            <a:rPr lang="it-IT" sz="1600" b="1" i="1" baseline="0" dirty="0" smtClean="0"/>
            <a:t>Europa 2020</a:t>
          </a:r>
          <a:r>
            <a:rPr lang="it-IT" sz="1600" b="1" baseline="0" dirty="0" smtClean="0"/>
            <a:t> :ADE</a:t>
          </a:r>
        </a:p>
        <a:p>
          <a:r>
            <a:rPr lang="it-IT" sz="1600" b="1" i="1" baseline="0" dirty="0" smtClean="0"/>
            <a:t>Agenda europea del digitale</a:t>
          </a:r>
          <a:r>
            <a:rPr lang="it-IT" sz="1600" b="1" baseline="0" dirty="0" smtClean="0"/>
            <a:t> “per accelerare  la diffusione dell'internet ad alta velocità e sfruttare i vantaggi di un mercato unico del digitale per famiglie e imprese </a:t>
          </a:r>
        </a:p>
        <a:p>
          <a:r>
            <a:rPr lang="it-IT" sz="1200" baseline="0" dirty="0" smtClean="0"/>
            <a:t> </a:t>
          </a:r>
          <a:r>
            <a:rPr lang="it-IT" sz="1200" baseline="0" dirty="0" smtClean="0">
              <a:hlinkClick xmlns:r="http://schemas.openxmlformats.org/officeDocument/2006/relationships" r:id="rId2"/>
            </a:rPr>
            <a:t>http://eur-lex.europa.eu/legal-content/IT/TXT/PDF/?uri=CELEX:52010DC2020&amp;from=it</a:t>
          </a:r>
          <a:endParaRPr lang="it-IT" sz="1200" baseline="0" dirty="0"/>
        </a:p>
      </dgm:t>
    </dgm:pt>
    <dgm:pt modelId="{BAF6F3E4-F178-44F1-98D4-4F28EA51C4E2}" type="parTrans" cxnId="{60309254-BB42-42B6-AC7B-409182B0E1CA}">
      <dgm:prSet/>
      <dgm:spPr/>
      <dgm:t>
        <a:bodyPr/>
        <a:lstStyle/>
        <a:p>
          <a:endParaRPr lang="it-IT"/>
        </a:p>
      </dgm:t>
    </dgm:pt>
    <dgm:pt modelId="{EB8FAAD8-CC1F-4807-8188-A0DFA54819C3}" type="sibTrans" cxnId="{60309254-BB42-42B6-AC7B-409182B0E1CA}">
      <dgm:prSet/>
      <dgm:spPr/>
      <dgm:t>
        <a:bodyPr/>
        <a:lstStyle/>
        <a:p>
          <a:endParaRPr lang="it-IT"/>
        </a:p>
      </dgm:t>
    </dgm:pt>
    <dgm:pt modelId="{FBF27060-7A24-494C-BDC2-662BCEC77841}" type="pres">
      <dgm:prSet presAssocID="{92BC1203-2E27-489E-AB17-E5957C4A306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986E3D8-B8F4-4616-A393-DA87E2913A1E}" type="pres">
      <dgm:prSet presAssocID="{2D4DCCC2-E945-41BE-A6D6-90D706CD8E30}" presName="node" presStyleLbl="node1" presStyleIdx="0" presStyleCnt="2" custScaleX="199692" custScaleY="183819" custRadScaleRad="104035" custRadScaleInc="2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DF59864-EB82-4E57-8738-7D28BEDB30BE}" type="pres">
      <dgm:prSet presAssocID="{BF91EE4D-541F-4113-9648-67FEF4E12960}" presName="sibTrans" presStyleLbl="sibTrans2D1" presStyleIdx="0" presStyleCnt="2"/>
      <dgm:spPr/>
      <dgm:t>
        <a:bodyPr/>
        <a:lstStyle/>
        <a:p>
          <a:endParaRPr lang="it-IT"/>
        </a:p>
      </dgm:t>
    </dgm:pt>
    <dgm:pt modelId="{8C37F0CE-9BA2-4C8E-83B9-08D4C8590243}" type="pres">
      <dgm:prSet presAssocID="{BF91EE4D-541F-4113-9648-67FEF4E12960}" presName="connectorText" presStyleLbl="sibTrans2D1" presStyleIdx="0" presStyleCnt="2"/>
      <dgm:spPr/>
      <dgm:t>
        <a:bodyPr/>
        <a:lstStyle/>
        <a:p>
          <a:endParaRPr lang="it-IT"/>
        </a:p>
      </dgm:t>
    </dgm:pt>
    <dgm:pt modelId="{11836BE7-8F41-48FD-9B5C-77E1FBC3D11E}" type="pres">
      <dgm:prSet presAssocID="{04EF86F6-D48F-42BE-8481-6E51A5C611F3}" presName="node" presStyleLbl="node1" presStyleIdx="1" presStyleCnt="2" custScaleX="171665" custScaleY="168633" custRadScaleRad="84856" custRadScaleInc="367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95A0EC3-D2B5-4D09-9484-C48126DF23CE}" type="pres">
      <dgm:prSet presAssocID="{EB8FAAD8-CC1F-4807-8188-A0DFA54819C3}" presName="sibTrans" presStyleLbl="sibTrans2D1" presStyleIdx="1" presStyleCnt="2"/>
      <dgm:spPr/>
      <dgm:t>
        <a:bodyPr/>
        <a:lstStyle/>
        <a:p>
          <a:endParaRPr lang="it-IT"/>
        </a:p>
      </dgm:t>
    </dgm:pt>
    <dgm:pt modelId="{1F6F3C4D-3300-436C-8FE3-3ACB6398D94B}" type="pres">
      <dgm:prSet presAssocID="{EB8FAAD8-CC1F-4807-8188-A0DFA54819C3}" presName="connectorText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FAAAEA46-9DBD-4172-80A0-3F002EE3D1D7}" type="presOf" srcId="{04EF86F6-D48F-42BE-8481-6E51A5C611F3}" destId="{11836BE7-8F41-48FD-9B5C-77E1FBC3D11E}" srcOrd="0" destOrd="0" presId="urn:microsoft.com/office/officeart/2005/8/layout/cycle2"/>
    <dgm:cxn modelId="{8A6EECF7-A4A8-40DF-B7E4-591BA5BC9BD1}" type="presOf" srcId="{EB8FAAD8-CC1F-4807-8188-A0DFA54819C3}" destId="{1F6F3C4D-3300-436C-8FE3-3ACB6398D94B}" srcOrd="1" destOrd="0" presId="urn:microsoft.com/office/officeart/2005/8/layout/cycle2"/>
    <dgm:cxn modelId="{6E39A60C-442B-4DFE-8652-E5F78A578582}" srcId="{92BC1203-2E27-489E-AB17-E5957C4A306A}" destId="{2D4DCCC2-E945-41BE-A6D6-90D706CD8E30}" srcOrd="0" destOrd="0" parTransId="{D506FBD9-15ED-4570-9895-C6CC4E1F2D62}" sibTransId="{BF91EE4D-541F-4113-9648-67FEF4E12960}"/>
    <dgm:cxn modelId="{AF8F0D8E-16FC-4903-A390-97C69A42A503}" type="presOf" srcId="{615D49A7-9F7C-40A3-9AE6-FA4AC1F1415C}" destId="{3986E3D8-B8F4-4616-A393-DA87E2913A1E}" srcOrd="0" destOrd="1" presId="urn:microsoft.com/office/officeart/2005/8/layout/cycle2"/>
    <dgm:cxn modelId="{A67984B6-6B81-417A-B33F-3C56C6E09B6B}" type="presOf" srcId="{2D4DCCC2-E945-41BE-A6D6-90D706CD8E30}" destId="{3986E3D8-B8F4-4616-A393-DA87E2913A1E}" srcOrd="0" destOrd="0" presId="urn:microsoft.com/office/officeart/2005/8/layout/cycle2"/>
    <dgm:cxn modelId="{B17662AC-9755-49F5-8034-2E26E9EADD6B}" type="presOf" srcId="{BF91EE4D-541F-4113-9648-67FEF4E12960}" destId="{8C37F0CE-9BA2-4C8E-83B9-08D4C8590243}" srcOrd="1" destOrd="0" presId="urn:microsoft.com/office/officeart/2005/8/layout/cycle2"/>
    <dgm:cxn modelId="{DACEE295-AFB0-43AE-AFC0-B330C4674E06}" type="presOf" srcId="{BF91EE4D-541F-4113-9648-67FEF4E12960}" destId="{CDF59864-EB82-4E57-8738-7D28BEDB30BE}" srcOrd="0" destOrd="0" presId="urn:microsoft.com/office/officeart/2005/8/layout/cycle2"/>
    <dgm:cxn modelId="{DDE21624-8EDE-4A51-807D-587C4E3DF291}" type="presOf" srcId="{92BC1203-2E27-489E-AB17-E5957C4A306A}" destId="{FBF27060-7A24-494C-BDC2-662BCEC77841}" srcOrd="0" destOrd="0" presId="urn:microsoft.com/office/officeart/2005/8/layout/cycle2"/>
    <dgm:cxn modelId="{7BD7F557-4321-4251-AEAC-8F08E24A1CE5}" srcId="{2D4DCCC2-E945-41BE-A6D6-90D706CD8E30}" destId="{615D49A7-9F7C-40A3-9AE6-FA4AC1F1415C}" srcOrd="0" destOrd="0" parTransId="{9931D861-AA76-4240-AFAD-860DBF5EE887}" sibTransId="{BF63D09E-C5E7-49C2-ABAF-4C96643B0BE9}"/>
    <dgm:cxn modelId="{60309254-BB42-42B6-AC7B-409182B0E1CA}" srcId="{92BC1203-2E27-489E-AB17-E5957C4A306A}" destId="{04EF86F6-D48F-42BE-8481-6E51A5C611F3}" srcOrd="1" destOrd="0" parTransId="{BAF6F3E4-F178-44F1-98D4-4F28EA51C4E2}" sibTransId="{EB8FAAD8-CC1F-4807-8188-A0DFA54819C3}"/>
    <dgm:cxn modelId="{41DA472B-EC4B-4C58-B840-F2369441D2EE}" type="presOf" srcId="{EB8FAAD8-CC1F-4807-8188-A0DFA54819C3}" destId="{295A0EC3-D2B5-4D09-9484-C48126DF23CE}" srcOrd="0" destOrd="0" presId="urn:microsoft.com/office/officeart/2005/8/layout/cycle2"/>
    <dgm:cxn modelId="{1FA0745B-5918-4BDF-B2D3-6EECB0760B8C}" type="presParOf" srcId="{FBF27060-7A24-494C-BDC2-662BCEC77841}" destId="{3986E3D8-B8F4-4616-A393-DA87E2913A1E}" srcOrd="0" destOrd="0" presId="urn:microsoft.com/office/officeart/2005/8/layout/cycle2"/>
    <dgm:cxn modelId="{0A4D0401-422B-43D6-BC14-6FBE75292D08}" type="presParOf" srcId="{FBF27060-7A24-494C-BDC2-662BCEC77841}" destId="{CDF59864-EB82-4E57-8738-7D28BEDB30BE}" srcOrd="1" destOrd="0" presId="urn:microsoft.com/office/officeart/2005/8/layout/cycle2"/>
    <dgm:cxn modelId="{7DACF36B-D028-4333-B149-874221D3B887}" type="presParOf" srcId="{CDF59864-EB82-4E57-8738-7D28BEDB30BE}" destId="{8C37F0CE-9BA2-4C8E-83B9-08D4C8590243}" srcOrd="0" destOrd="0" presId="urn:microsoft.com/office/officeart/2005/8/layout/cycle2"/>
    <dgm:cxn modelId="{1D6627CA-E3DE-42A3-BAA3-D984DD0F11B9}" type="presParOf" srcId="{FBF27060-7A24-494C-BDC2-662BCEC77841}" destId="{11836BE7-8F41-48FD-9B5C-77E1FBC3D11E}" srcOrd="2" destOrd="0" presId="urn:microsoft.com/office/officeart/2005/8/layout/cycle2"/>
    <dgm:cxn modelId="{604CB0B3-468A-4FF4-81AC-4F63D61BCD71}" type="presParOf" srcId="{FBF27060-7A24-494C-BDC2-662BCEC77841}" destId="{295A0EC3-D2B5-4D09-9484-C48126DF23CE}" srcOrd="3" destOrd="0" presId="urn:microsoft.com/office/officeart/2005/8/layout/cycle2"/>
    <dgm:cxn modelId="{58A479A3-B3BC-4C02-9381-9750084596C0}" type="presParOf" srcId="{295A0EC3-D2B5-4D09-9484-C48126DF23CE}" destId="{1F6F3C4D-3300-436C-8FE3-3ACB6398D94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A21593-5714-4B56-B84D-133CAFA17FE4}">
      <dsp:nvSpPr>
        <dsp:cNvPr id="0" name=""/>
        <dsp:cNvSpPr/>
      </dsp:nvSpPr>
      <dsp:spPr>
        <a:xfrm>
          <a:off x="0" y="42905"/>
          <a:ext cx="8892480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smtClean="0"/>
            <a:t>STRUMENTI :#1-#13</a:t>
          </a:r>
          <a:endParaRPr lang="it-IT" sz="2300" kern="1200"/>
        </a:p>
      </dsp:txBody>
      <dsp:txXfrm>
        <a:off x="26930" y="69835"/>
        <a:ext cx="8838620" cy="497795"/>
      </dsp:txXfrm>
    </dsp:sp>
    <dsp:sp modelId="{DBB29265-1F8B-42A4-A468-95FA69F83C2B}">
      <dsp:nvSpPr>
        <dsp:cNvPr id="0" name=""/>
        <dsp:cNvSpPr/>
      </dsp:nvSpPr>
      <dsp:spPr>
        <a:xfrm>
          <a:off x="0" y="594560"/>
          <a:ext cx="8892480" cy="1237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2336" tIns="29210" rIns="163576" bIns="2921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ACCESSO</a:t>
          </a:r>
          <a:endParaRPr lang="it-IT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SPAZI E AMBIENTI PER L’APPRENDIMENTO (BYOD)</a:t>
          </a:r>
          <a:endParaRPr lang="it-IT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IDENTITÀ DIGITALE</a:t>
          </a:r>
          <a:endParaRPr lang="it-IT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AMMINISTRAZIONE DIGITALE</a:t>
          </a:r>
          <a:endParaRPr lang="it-IT" sz="1800" kern="1200"/>
        </a:p>
      </dsp:txBody>
      <dsp:txXfrm>
        <a:off x="0" y="594560"/>
        <a:ext cx="8892480" cy="1237860"/>
      </dsp:txXfrm>
    </dsp:sp>
    <dsp:sp modelId="{E9547155-A44A-449C-A201-53AA18D25E3A}">
      <dsp:nvSpPr>
        <dsp:cNvPr id="0" name=""/>
        <dsp:cNvSpPr/>
      </dsp:nvSpPr>
      <dsp:spPr>
        <a:xfrm>
          <a:off x="0" y="1832420"/>
          <a:ext cx="8892480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 smtClean="0"/>
            <a:t>COMPETENZE E CONTENUTI : #14-#24</a:t>
          </a:r>
          <a:endParaRPr lang="it-IT" sz="2300" kern="1200" dirty="0"/>
        </a:p>
      </dsp:txBody>
      <dsp:txXfrm>
        <a:off x="26930" y="1859350"/>
        <a:ext cx="8838620" cy="497795"/>
      </dsp:txXfrm>
    </dsp:sp>
    <dsp:sp modelId="{F68AB8F4-EDA1-481B-80BC-B1971F8E79AD}">
      <dsp:nvSpPr>
        <dsp:cNvPr id="0" name=""/>
        <dsp:cNvSpPr/>
      </dsp:nvSpPr>
      <dsp:spPr>
        <a:xfrm>
          <a:off x="0" y="2384076"/>
          <a:ext cx="8892480" cy="92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2336" tIns="29210" rIns="163576" bIns="2921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COMPETENZE DEGLI STUDENTI</a:t>
          </a:r>
          <a:endParaRPr lang="it-IT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DIGITALE, IMPRENDITORIALITÀ E LAVORO</a:t>
          </a:r>
          <a:endParaRPr lang="it-IT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CONTENUTI DIGITALI  (BIBLIOTECA SCOLASTICA)</a:t>
          </a:r>
          <a:endParaRPr lang="it-IT" sz="1800" b="1" kern="1200" dirty="0"/>
        </a:p>
      </dsp:txBody>
      <dsp:txXfrm>
        <a:off x="0" y="2384076"/>
        <a:ext cx="8892480" cy="928395"/>
      </dsp:txXfrm>
    </dsp:sp>
    <dsp:sp modelId="{6F756DC0-5F52-4C3C-9A08-F02B06A19F0D}">
      <dsp:nvSpPr>
        <dsp:cNvPr id="0" name=""/>
        <dsp:cNvSpPr/>
      </dsp:nvSpPr>
      <dsp:spPr>
        <a:xfrm>
          <a:off x="0" y="3312470"/>
          <a:ext cx="8892480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smtClean="0"/>
            <a:t>LA FORMAZIONE: #25-#35</a:t>
          </a:r>
          <a:endParaRPr lang="it-IT" sz="2300" kern="1200"/>
        </a:p>
      </dsp:txBody>
      <dsp:txXfrm>
        <a:off x="26930" y="3339400"/>
        <a:ext cx="8838620" cy="497795"/>
      </dsp:txXfrm>
    </dsp:sp>
    <dsp:sp modelId="{BD3BECBD-17BE-4700-9C76-41264E7260B2}">
      <dsp:nvSpPr>
        <dsp:cNvPr id="0" name=""/>
        <dsp:cNvSpPr/>
      </dsp:nvSpPr>
      <dsp:spPr>
        <a:xfrm>
          <a:off x="0" y="3864126"/>
          <a:ext cx="8892480" cy="61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2336" tIns="29210" rIns="163576" bIns="2921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FORMAZIONE DEL PERSONALE</a:t>
          </a:r>
          <a:endParaRPr lang="it-IT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smtClean="0"/>
            <a:t>ACCOMPAGNAMENTO (ANIMATORE DIGITALE)</a:t>
          </a:r>
          <a:endParaRPr lang="it-IT" sz="1800" kern="1200"/>
        </a:p>
      </dsp:txBody>
      <dsp:txXfrm>
        <a:off x="0" y="3864126"/>
        <a:ext cx="8892480" cy="618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DE40F1-12B8-4595-AEBE-367000C90F83}">
      <dsp:nvSpPr>
        <dsp:cNvPr id="0" name=""/>
        <dsp:cNvSpPr/>
      </dsp:nvSpPr>
      <dsp:spPr>
        <a:xfrm>
          <a:off x="1490254" y="2801938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6E5C3F-5E3B-4E09-B0BE-0A7A7F353787}">
      <dsp:nvSpPr>
        <dsp:cNvPr id="0" name=""/>
        <dsp:cNvSpPr/>
      </dsp:nvSpPr>
      <dsp:spPr>
        <a:xfrm>
          <a:off x="1315763" y="2885936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3E5A5B-DA63-47AC-8A5F-B8C5A73CCEB5}">
      <dsp:nvSpPr>
        <dsp:cNvPr id="0" name=""/>
        <dsp:cNvSpPr/>
      </dsp:nvSpPr>
      <dsp:spPr>
        <a:xfrm>
          <a:off x="1132941" y="2952285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3EDA5A-EACD-46B9-AE7E-3B83427D77C4}">
      <dsp:nvSpPr>
        <dsp:cNvPr id="0" name=""/>
        <dsp:cNvSpPr/>
      </dsp:nvSpPr>
      <dsp:spPr>
        <a:xfrm>
          <a:off x="2327994" y="1829585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218119-3B7D-4496-9EE4-5A479E567DAC}">
      <dsp:nvSpPr>
        <dsp:cNvPr id="0" name=""/>
        <dsp:cNvSpPr/>
      </dsp:nvSpPr>
      <dsp:spPr>
        <a:xfrm>
          <a:off x="2257643" y="2000523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B2F43-2E6C-420A-808C-6795A67E259A}">
      <dsp:nvSpPr>
        <dsp:cNvPr id="0" name=""/>
        <dsp:cNvSpPr/>
      </dsp:nvSpPr>
      <dsp:spPr>
        <a:xfrm>
          <a:off x="2207656" y="542811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7BB82-7C5C-429B-A3B9-49BE169B11AD}">
      <dsp:nvSpPr>
        <dsp:cNvPr id="0" name=""/>
        <dsp:cNvSpPr/>
      </dsp:nvSpPr>
      <dsp:spPr>
        <a:xfrm>
          <a:off x="2336325" y="461101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F085F8-B8F2-402F-909F-FAE577C9AE19}">
      <dsp:nvSpPr>
        <dsp:cNvPr id="0" name=""/>
        <dsp:cNvSpPr/>
      </dsp:nvSpPr>
      <dsp:spPr>
        <a:xfrm>
          <a:off x="2464995" y="379390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CB9E6-F608-4432-A748-B170A0489DA7}">
      <dsp:nvSpPr>
        <dsp:cNvPr id="0" name=""/>
        <dsp:cNvSpPr/>
      </dsp:nvSpPr>
      <dsp:spPr>
        <a:xfrm>
          <a:off x="2593664" y="461101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15819-60B4-480A-894A-B7F67C21A285}">
      <dsp:nvSpPr>
        <dsp:cNvPr id="0" name=""/>
        <dsp:cNvSpPr/>
      </dsp:nvSpPr>
      <dsp:spPr>
        <a:xfrm>
          <a:off x="2722334" y="542811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80A9E6-8D18-48AE-AE64-C127D218856D}">
      <dsp:nvSpPr>
        <dsp:cNvPr id="0" name=""/>
        <dsp:cNvSpPr/>
      </dsp:nvSpPr>
      <dsp:spPr>
        <a:xfrm>
          <a:off x="2464995" y="551636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E5EB50-1DF2-4F5B-9DAC-C71262CE9F04}">
      <dsp:nvSpPr>
        <dsp:cNvPr id="0" name=""/>
        <dsp:cNvSpPr/>
      </dsp:nvSpPr>
      <dsp:spPr>
        <a:xfrm>
          <a:off x="2464995" y="724208"/>
          <a:ext cx="92567" cy="925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A2D449-4BA8-43A9-BB6C-6E9BFAEC7C5E}">
      <dsp:nvSpPr>
        <dsp:cNvPr id="0" name=""/>
        <dsp:cNvSpPr/>
      </dsp:nvSpPr>
      <dsp:spPr>
        <a:xfrm>
          <a:off x="568300" y="3149243"/>
          <a:ext cx="2223435" cy="5353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2633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baseline="0" dirty="0" smtClean="0"/>
            <a:t>Essere cittadini </a:t>
          </a:r>
          <a:r>
            <a:rPr lang="it-IT" sz="1190" kern="1200" baseline="0" dirty="0" smtClean="0"/>
            <a:t>«</a:t>
          </a:r>
          <a:r>
            <a:rPr lang="it-IT" sz="2400" kern="1200" baseline="0" dirty="0" smtClean="0"/>
            <a:t>digitali</a:t>
          </a:r>
          <a:r>
            <a:rPr lang="it-IT" sz="1190" kern="1200" baseline="0" dirty="0" smtClean="0"/>
            <a:t>»</a:t>
          </a:r>
        </a:p>
      </dsp:txBody>
      <dsp:txXfrm>
        <a:off x="594434" y="3175377"/>
        <a:ext cx="2171167" cy="483098"/>
      </dsp:txXfrm>
    </dsp:sp>
    <dsp:sp modelId="{D9154D28-68FC-4B94-B387-D7454005B79C}">
      <dsp:nvSpPr>
        <dsp:cNvPr id="0" name=""/>
        <dsp:cNvSpPr/>
      </dsp:nvSpPr>
      <dsp:spPr>
        <a:xfrm>
          <a:off x="128116" y="2624336"/>
          <a:ext cx="925679" cy="925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BF9EED-E862-4F26-891B-36AC7E9B88C2}">
      <dsp:nvSpPr>
        <dsp:cNvPr id="0" name=""/>
        <dsp:cNvSpPr/>
      </dsp:nvSpPr>
      <dsp:spPr>
        <a:xfrm>
          <a:off x="2097815" y="2094588"/>
          <a:ext cx="2469108" cy="9669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2633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t-IT" sz="1400" b="1" kern="1200" dirty="0" smtClean="0"/>
            <a:t>entrare a pieno titolo nel contesto della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t-IT" sz="1400" b="1" kern="1200" dirty="0" smtClean="0"/>
            <a:t>comunicazione digitale</a:t>
          </a:r>
        </a:p>
      </dsp:txBody>
      <dsp:txXfrm>
        <a:off x="2145016" y="2141789"/>
        <a:ext cx="2374706" cy="872506"/>
      </dsp:txXfrm>
    </dsp:sp>
    <dsp:sp modelId="{A98EDD4C-F27B-48B8-913B-E38A97E39C4E}">
      <dsp:nvSpPr>
        <dsp:cNvPr id="0" name=""/>
        <dsp:cNvSpPr/>
      </dsp:nvSpPr>
      <dsp:spPr>
        <a:xfrm>
          <a:off x="1412497" y="1929144"/>
          <a:ext cx="925679" cy="925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044EC2-E364-4FEB-8DBE-635286691915}">
      <dsp:nvSpPr>
        <dsp:cNvPr id="0" name=""/>
        <dsp:cNvSpPr/>
      </dsp:nvSpPr>
      <dsp:spPr>
        <a:xfrm>
          <a:off x="2683828" y="576065"/>
          <a:ext cx="1996691" cy="1290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2633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 smtClean="0"/>
            <a:t>Per una cittadinanza piena, attiva </a:t>
          </a:r>
          <a:r>
            <a:rPr lang="it-IT" sz="1400" b="1" kern="1200" dirty="0" smtClean="0"/>
            <a:t>e </a:t>
          </a:r>
          <a:r>
            <a:rPr lang="it-IT" sz="1400" b="1" i="1" kern="1200" dirty="0" smtClean="0"/>
            <a:t>informata</a:t>
          </a:r>
          <a:endParaRPr lang="it-IT" sz="1400" b="1" i="1" kern="1200" dirty="0"/>
        </a:p>
      </dsp:txBody>
      <dsp:txXfrm>
        <a:off x="2746812" y="639049"/>
        <a:ext cx="1870723" cy="1164264"/>
      </dsp:txXfrm>
    </dsp:sp>
    <dsp:sp modelId="{5C479A2C-0E1C-4E0E-8E8C-D9BDCD7A43A8}">
      <dsp:nvSpPr>
        <dsp:cNvPr id="0" name=""/>
        <dsp:cNvSpPr/>
      </dsp:nvSpPr>
      <dsp:spPr>
        <a:xfrm>
          <a:off x="2002155" y="874754"/>
          <a:ext cx="925679" cy="925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86E3D8-B8F4-4616-A393-DA87E2913A1E}">
      <dsp:nvSpPr>
        <dsp:cNvPr id="0" name=""/>
        <dsp:cNvSpPr/>
      </dsp:nvSpPr>
      <dsp:spPr>
        <a:xfrm>
          <a:off x="-1051762" y="0"/>
          <a:ext cx="4909610" cy="45193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   Programma </a:t>
          </a:r>
          <a:r>
            <a:rPr lang="it-IT" sz="1800" b="1" i="1" kern="1200" dirty="0" smtClean="0"/>
            <a:t>Europa 2020</a:t>
          </a:r>
          <a:r>
            <a:rPr lang="it-IT" sz="1800" b="1" kern="1200" dirty="0" smtClean="0"/>
            <a:t>: per la promozione dello sviluppo socio-economico-ambientale-culturale e dell’apprendimento continuo, in tutti i Paesi dell’Unione</a:t>
          </a:r>
          <a:endParaRPr lang="it-IT" sz="1800" b="1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200" b="1" u="sng" kern="1200" dirty="0" smtClean="0">
              <a:hlinkClick xmlns:r="http://schemas.openxmlformats.org/officeDocument/2006/relationships" r:id="rId1"/>
            </a:rPr>
            <a:t>http://www.politicheeuropee.it/attivita/18503/europa-2020</a:t>
          </a:r>
          <a:endParaRPr lang="it-IT" sz="1200" kern="1200" dirty="0"/>
        </a:p>
      </dsp:txBody>
      <dsp:txXfrm>
        <a:off x="-332766" y="661845"/>
        <a:ext cx="3471618" cy="3195668"/>
      </dsp:txXfrm>
    </dsp:sp>
    <dsp:sp modelId="{CDF59864-EB82-4E57-8738-7D28BEDB30BE}">
      <dsp:nvSpPr>
        <dsp:cNvPr id="0" name=""/>
        <dsp:cNvSpPr/>
      </dsp:nvSpPr>
      <dsp:spPr>
        <a:xfrm rot="510735">
          <a:off x="3117037" y="-132276"/>
          <a:ext cx="1354568" cy="8297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500" kern="1200"/>
        </a:p>
      </dsp:txBody>
      <dsp:txXfrm>
        <a:off x="3118408" y="15255"/>
        <a:ext cx="1105636" cy="497864"/>
      </dsp:txXfrm>
    </dsp:sp>
    <dsp:sp modelId="{11836BE7-8F41-48FD-9B5C-77E1FBC3D11E}">
      <dsp:nvSpPr>
        <dsp:cNvPr id="0" name=""/>
        <dsp:cNvSpPr/>
      </dsp:nvSpPr>
      <dsp:spPr>
        <a:xfrm>
          <a:off x="3888429" y="311920"/>
          <a:ext cx="4220541" cy="4145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600" b="1" kern="1200" baseline="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baseline="0" dirty="0" smtClean="0"/>
            <a:t>La 3° iniziativa faro del programma </a:t>
          </a:r>
          <a:r>
            <a:rPr lang="it-IT" sz="1600" b="1" i="1" kern="1200" baseline="0" dirty="0" smtClean="0"/>
            <a:t>Europa 2020</a:t>
          </a:r>
          <a:r>
            <a:rPr lang="it-IT" sz="1600" b="1" kern="1200" baseline="0" dirty="0" smtClean="0"/>
            <a:t> :ADE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i="1" kern="1200" baseline="0" dirty="0" smtClean="0"/>
            <a:t>Agenda europea del digitale</a:t>
          </a:r>
          <a:r>
            <a:rPr lang="it-IT" sz="1600" b="1" kern="1200" baseline="0" dirty="0" smtClean="0"/>
            <a:t> “per accelerare  la diffusione dell'internet ad alta velocità e sfruttare i vantaggi di un mercato unico del digitale per famiglie e imprese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baseline="0" dirty="0" smtClean="0"/>
            <a:t> </a:t>
          </a:r>
          <a:r>
            <a:rPr lang="it-IT" sz="1200" kern="1200" baseline="0" dirty="0" smtClean="0">
              <a:hlinkClick xmlns:r="http://schemas.openxmlformats.org/officeDocument/2006/relationships" r:id="rId2"/>
            </a:rPr>
            <a:t>http://eur-lex.europa.eu/legal-content/IT/TXT/PDF/?uri=CELEX:52010DC2020&amp;from=it</a:t>
          </a:r>
          <a:endParaRPr lang="it-IT" sz="1200" kern="1200" baseline="0" dirty="0"/>
        </a:p>
      </dsp:txBody>
      <dsp:txXfrm>
        <a:off x="4506513" y="919087"/>
        <a:ext cx="2984373" cy="2931662"/>
      </dsp:txXfrm>
    </dsp:sp>
    <dsp:sp modelId="{295A0EC3-D2B5-4D09-9484-C48126DF23CE}">
      <dsp:nvSpPr>
        <dsp:cNvPr id="0" name=""/>
        <dsp:cNvSpPr/>
      </dsp:nvSpPr>
      <dsp:spPr>
        <a:xfrm rot="10434201">
          <a:off x="3139038" y="3880841"/>
          <a:ext cx="1236286" cy="8297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500" kern="1200"/>
        </a:p>
      </dsp:txBody>
      <dsp:txXfrm rot="10800000">
        <a:off x="3387266" y="4033577"/>
        <a:ext cx="987354" cy="497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57BB3-C3A9-46AB-BC34-CBB535173E01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82184-300C-4B5E-940A-AB897D0D9E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9516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2D5CD-A518-45F4-ADF3-52508A36E45B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B793C-4CC0-4EB0-8531-464768F3C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798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B793C-4CC0-4EB0-8531-464768F3C78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8144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09/11/2016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0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Layout" Target="../diagrams/layout3.xml"/><Relationship Id="rId7" Type="http://schemas.openxmlformats.org/officeDocument/2006/relationships/hyperlink" Target="http://www.google.it/url?sa=i&amp;rct=j&amp;q=&amp;esrc=s&amp;source=images&amp;cd=&amp;cad=rja&amp;uact=8&amp;ved=0ahUKEwi008aL-ffPAhWEaRQKHX2iDVkQjRwIBw&amp;url=http://eutopics.eu/it/images/10/UNIONE_EUROPEA/&amp;psig=AFQjCNGdCOWuUs24IT9ts6NuJyD2uqetIA&amp;ust=1477553293625121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36912"/>
            <a:ext cx="7772400" cy="1470025"/>
          </a:xfrm>
        </p:spPr>
        <p:txBody>
          <a:bodyPr>
            <a:noAutofit/>
          </a:bodyPr>
          <a:lstStyle/>
          <a:p>
            <a:r>
              <a:rPr lang="it-IT" sz="3800" b="1" dirty="0"/>
              <a:t>Dalla penna alla </a:t>
            </a:r>
            <a:r>
              <a:rPr lang="it-IT" sz="3800" b="1" dirty="0" smtClean="0"/>
              <a:t>tastiera</a:t>
            </a:r>
            <a:br>
              <a:rPr lang="it-IT" sz="3800" b="1" dirty="0" smtClean="0"/>
            </a:br>
            <a:r>
              <a:rPr lang="it-IT" sz="3800" b="1" dirty="0" smtClean="0"/>
              <a:t>Le </a:t>
            </a:r>
            <a:r>
              <a:rPr lang="it-IT" sz="3800" b="1" dirty="0"/>
              <a:t>biblioteche scolastiche nel panorama delle nuove tecnologie</a:t>
            </a:r>
            <a:endParaRPr lang="it-IT" sz="38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Donatella Lombello</a:t>
            </a:r>
          </a:p>
          <a:p>
            <a:endParaRPr lang="it-IT" dirty="0" smtClean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Brescia 10 novembre 2016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Aula Magna IIS «Lunardi»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41243"/>
            <a:ext cx="9144000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endParaRPr lang="it-IT" sz="2400" dirty="0"/>
          </a:p>
          <a:p>
            <a:pPr algn="ctr"/>
            <a:r>
              <a:rPr lang="it-IT" sz="2800" dirty="0"/>
              <a:t> 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PROTEO FARE SAPERE 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BRESCIA</a:t>
            </a:r>
          </a:p>
          <a:p>
            <a:pPr algn="ctr"/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IL 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FOGLIO LA LAVAGNA </a:t>
            </a:r>
            <a:endParaRPr lang="it-IT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LO SCHERMO 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endParaRPr lang="it-IT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1260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it-IT" b="1" i="1" dirty="0"/>
              <a:t>Framework for 21st Century Learning</a:t>
            </a:r>
            <a:br>
              <a:rPr lang="it-IT" b="1" i="1" dirty="0"/>
            </a:br>
            <a:r>
              <a:rPr lang="it-IT" b="1" i="1" dirty="0" smtClean="0"/>
              <a:t>WEF-2013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6146" name="Picture 2" descr="C:\Users\utente\AppData\Local\Microsoft\Windows\Temporary Internet Files\Content.Outlook\03PEM4HH\futurelearningdeck_copy-2-dragged-3-copy-1440x8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440"/>
            <a:ext cx="9036496" cy="54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32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0277"/>
            <a:ext cx="9144000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it-IT" sz="2960" dirty="0" smtClean="0"/>
              <a:t/>
            </a:r>
            <a:br>
              <a:rPr lang="it-IT" sz="2960" dirty="0" smtClean="0"/>
            </a:br>
            <a:r>
              <a:rPr lang="it-IT" sz="2960" dirty="0" smtClean="0"/>
              <a:t>Suggestioni </a:t>
            </a:r>
            <a:r>
              <a:rPr lang="it-IT" sz="2960" dirty="0"/>
              <a:t>dal contesto </a:t>
            </a:r>
            <a:r>
              <a:rPr lang="it-IT" sz="2960" dirty="0" smtClean="0"/>
              <a:t> teorico mondiale- </a:t>
            </a:r>
            <a:r>
              <a:rPr lang="it-IT" sz="2960" dirty="0" err="1" smtClean="0"/>
              <a:t>Lakehead</a:t>
            </a:r>
            <a:r>
              <a:rPr lang="it-IT" sz="2960" dirty="0" smtClean="0"/>
              <a:t> </a:t>
            </a:r>
            <a:r>
              <a:rPr lang="it-IT" sz="2960" dirty="0" err="1" smtClean="0"/>
              <a:t>University</a:t>
            </a:r>
            <a:r>
              <a:rPr lang="it-IT" sz="2960" dirty="0" smtClean="0"/>
              <a:t> </a:t>
            </a:r>
            <a:r>
              <a:rPr lang="en-US" sz="2800" dirty="0" smtClean="0"/>
              <a:t>Canada</a:t>
            </a:r>
            <a:r>
              <a:rPr lang="it-IT" sz="2960" dirty="0" smtClean="0"/>
              <a:t/>
            </a:r>
            <a:br>
              <a:rPr lang="it-IT" sz="2960" dirty="0" smtClean="0"/>
            </a:br>
            <a:r>
              <a:rPr lang="it-IT" sz="2960" dirty="0" smtClean="0"/>
              <a:t/>
            </a:r>
            <a:br>
              <a:rPr lang="it-IT" sz="2960" dirty="0" smtClean="0"/>
            </a:br>
            <a:endParaRPr lang="it-IT" sz="296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400" dirty="0"/>
              <a:t>Media Smarts, Mapping Digital Literacy Policy and practice in the Canadian Education Landscape (2015)</a:t>
            </a:r>
            <a:endParaRPr lang="it-IT" sz="2400" dirty="0"/>
          </a:p>
        </p:txBody>
      </p:sp>
      <p:pic>
        <p:nvPicPr>
          <p:cNvPr id="7170" name="Picture 2" descr="C:\Users\utente\AppData\Local\Microsoft\Windows\Temporary Internet Files\Content.Outlook\03PEM4HH\Digital-Citizenship-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0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31778" y="0"/>
            <a:ext cx="9175778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Cosa cambia nella/per la Biblioteca scolastica?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0" y="1124744"/>
            <a:ext cx="4653174" cy="573325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it-IT" sz="2000" dirty="0" smtClean="0"/>
              <a:t>Digital e media </a:t>
            </a:r>
            <a:r>
              <a:rPr lang="it-IT" sz="2000" dirty="0" err="1" smtClean="0"/>
              <a:t>literacy</a:t>
            </a:r>
            <a:r>
              <a:rPr lang="it-IT" sz="2000" dirty="0" smtClean="0"/>
              <a:t>= capacità di attingere a tutte le risorse della Rete e del Web=testi argomentativi /letterari/</a:t>
            </a:r>
          </a:p>
          <a:p>
            <a:pPr marL="0" indent="0">
              <a:buNone/>
            </a:pPr>
            <a:r>
              <a:rPr lang="it-IT" sz="2000" dirty="0"/>
              <a:t> </a:t>
            </a:r>
            <a:r>
              <a:rPr lang="it-IT" sz="2000" dirty="0" smtClean="0"/>
              <a:t>     poetici/musicali/iconici/filmici…</a:t>
            </a:r>
          </a:p>
          <a:p>
            <a:endParaRPr lang="it-IT" i="1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495800" cy="573325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Strumenti: </a:t>
            </a:r>
          </a:p>
          <a:p>
            <a:r>
              <a:rPr lang="it-IT" dirty="0" smtClean="0"/>
              <a:t>LIM=Lavagna </a:t>
            </a:r>
          </a:p>
          <a:p>
            <a:pPr marL="0" indent="0">
              <a:buNone/>
            </a:pPr>
            <a:r>
              <a:rPr lang="it-IT" dirty="0" smtClean="0"/>
              <a:t>interattiva  multimediale</a:t>
            </a:r>
          </a:p>
          <a:p>
            <a:r>
              <a:rPr lang="it-IT" dirty="0" smtClean="0"/>
              <a:t>TIC fisse </a:t>
            </a:r>
          </a:p>
          <a:p>
            <a:pPr marL="0" indent="0">
              <a:buNone/>
            </a:pPr>
            <a:r>
              <a:rPr lang="it-IT" dirty="0" smtClean="0"/>
              <a:t>e mobili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 smtClean="0"/>
              <a:t> BYOD= </a:t>
            </a:r>
            <a:r>
              <a:rPr lang="it-IT" dirty="0" err="1" smtClean="0"/>
              <a:t>Bring</a:t>
            </a:r>
            <a:r>
              <a:rPr lang="it-IT" dirty="0" smtClean="0"/>
              <a:t> Your </a:t>
            </a:r>
            <a:r>
              <a:rPr lang="it-IT" dirty="0" err="1"/>
              <a:t>O</a:t>
            </a:r>
            <a:r>
              <a:rPr lang="it-IT" dirty="0" err="1" smtClean="0"/>
              <a:t>wn</a:t>
            </a:r>
            <a:r>
              <a:rPr lang="it-IT" dirty="0" smtClean="0"/>
              <a:t> Device</a:t>
            </a:r>
          </a:p>
          <a:p>
            <a:r>
              <a:rPr lang="it-IT" dirty="0" smtClean="0"/>
              <a:t>….</a:t>
            </a:r>
          </a:p>
          <a:p>
            <a:endParaRPr lang="it-IT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584" y="5157192"/>
            <a:ext cx="2302728" cy="1493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7" y="2723778"/>
            <a:ext cx="2103048" cy="207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024" y="2841171"/>
            <a:ext cx="23431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4718"/>
            <a:ext cx="21621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C:\Users\utente\AppData\Local\Microsoft\Windows\Temporary Internet Files\Content.Outlook\03PEM4HH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064" y="4922954"/>
            <a:ext cx="1958340" cy="14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699" y="980728"/>
            <a:ext cx="15525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875" y="3000320"/>
            <a:ext cx="1623111" cy="92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5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726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t-IT" sz="3200" dirty="0" smtClean="0"/>
              <a:t>Nei documenti internazionali per le Biblioteche scolastiche: l’uso delle risorse= capacità critica consapevole etica</a:t>
            </a:r>
            <a:endParaRPr lang="it-IT" sz="32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IFLA/UNESCO School Library Manifesto 1999</a:t>
            </a:r>
            <a:endParaRPr lang="it-I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0" y="1268760"/>
            <a:ext cx="2044176" cy="253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utente\AppData\Local\Microsoft\Windows\Temporary Internet Files\Content.Outlook\03PEM4HH\IFLA%2BSch%2BLib%2BGuidelin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079" y="2485301"/>
            <a:ext cx="2952328" cy="415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tente\AppData\Local\Microsoft\Windows\Temporary Internet Files\Content.Outlook\03PEM4HH\islmonth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816" y="3717032"/>
            <a:ext cx="2681583" cy="272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37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0" y="0"/>
            <a:ext cx="9118578" cy="141277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La biblioteca scolastica: cosa cambia se è «digitale»?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495800" cy="5445224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it-IT" dirty="0"/>
              <a:t>comunità d’apprendimento e di ricerca </a:t>
            </a:r>
          </a:p>
          <a:p>
            <a:r>
              <a:rPr lang="it-IT" dirty="0" smtClean="0"/>
              <a:t>comunità ermeneutica</a:t>
            </a:r>
          </a:p>
          <a:p>
            <a:r>
              <a:rPr lang="it-IT" dirty="0" smtClean="0"/>
              <a:t>documentazione</a:t>
            </a:r>
          </a:p>
          <a:p>
            <a:r>
              <a:rPr lang="it-IT" dirty="0" err="1"/>
              <a:t>digital</a:t>
            </a:r>
            <a:r>
              <a:rPr lang="it-IT" dirty="0"/>
              <a:t> </a:t>
            </a:r>
            <a:r>
              <a:rPr lang="it-IT" dirty="0" err="1"/>
              <a:t>preservation</a:t>
            </a:r>
            <a:r>
              <a:rPr lang="it-IT" dirty="0"/>
              <a:t> e </a:t>
            </a:r>
            <a:r>
              <a:rPr lang="it-IT" dirty="0" err="1"/>
              <a:t>digital</a:t>
            </a:r>
            <a:r>
              <a:rPr lang="it-IT" dirty="0"/>
              <a:t> </a:t>
            </a:r>
            <a:r>
              <a:rPr lang="it-IT" dirty="0" err="1"/>
              <a:t>curation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4499992" y="1412776"/>
            <a:ext cx="4644008" cy="5445224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it-IT" dirty="0" smtClean="0"/>
              <a:t>Costruttivismo e «</a:t>
            </a:r>
            <a:r>
              <a:rPr lang="it-IT" dirty="0" err="1" smtClean="0"/>
              <a:t>connettivismo</a:t>
            </a:r>
            <a:r>
              <a:rPr lang="it-IT" dirty="0" smtClean="0"/>
              <a:t>»</a:t>
            </a:r>
          </a:p>
          <a:p>
            <a:pPr>
              <a:spcBef>
                <a:spcPts val="0"/>
              </a:spcBef>
            </a:pPr>
            <a:r>
              <a:rPr lang="it-IT" dirty="0"/>
              <a:t>a</a:t>
            </a:r>
            <a:r>
              <a:rPr lang="it-IT" dirty="0" smtClean="0"/>
              <a:t>pprendimento cooperativo:  cognizione/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/>
              <a:t> </a:t>
            </a:r>
            <a:r>
              <a:rPr lang="it-IT" dirty="0" smtClean="0"/>
              <a:t>    </a:t>
            </a:r>
            <a:r>
              <a:rPr lang="it-IT" dirty="0" err="1" smtClean="0"/>
              <a:t>metacognizione</a:t>
            </a:r>
            <a:r>
              <a:rPr lang="it-IT" dirty="0" smtClean="0"/>
              <a:t>/in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/>
              <a:t> </a:t>
            </a:r>
            <a:r>
              <a:rPr lang="it-IT" dirty="0" smtClean="0"/>
              <a:t>    dimensione affettivo-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/>
              <a:t> </a:t>
            </a:r>
            <a:r>
              <a:rPr lang="it-IT" dirty="0" smtClean="0"/>
              <a:t>    emozionale/zona di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/>
              <a:t> </a:t>
            </a:r>
            <a:r>
              <a:rPr lang="it-IT" dirty="0" smtClean="0"/>
              <a:t>    sviluppo prossimo</a:t>
            </a:r>
          </a:p>
          <a:p>
            <a:pPr>
              <a:spcBef>
                <a:spcPts val="0"/>
              </a:spcBef>
            </a:pPr>
            <a:r>
              <a:rPr lang="it-IT" dirty="0" smtClean="0"/>
              <a:t>abilità </a:t>
            </a:r>
            <a:r>
              <a:rPr lang="it-IT" dirty="0"/>
              <a:t>di </a:t>
            </a:r>
            <a:r>
              <a:rPr lang="it-IT" i="1" dirty="0" err="1"/>
              <a:t>problem</a:t>
            </a:r>
            <a:r>
              <a:rPr lang="it-IT" i="1" dirty="0"/>
              <a:t> </a:t>
            </a:r>
            <a:r>
              <a:rPr lang="it-IT" i="1" dirty="0" err="1" smtClean="0"/>
              <a:t>posing</a:t>
            </a:r>
            <a:r>
              <a:rPr lang="it-IT" i="1" dirty="0" smtClean="0"/>
              <a:t>/</a:t>
            </a:r>
            <a:r>
              <a:rPr lang="it-IT" i="1" dirty="0" err="1" smtClean="0"/>
              <a:t>solving</a:t>
            </a:r>
            <a:endParaRPr lang="it-IT" i="1" dirty="0" smtClean="0"/>
          </a:p>
          <a:p>
            <a:pPr>
              <a:spcBef>
                <a:spcPts val="0"/>
              </a:spcBef>
            </a:pPr>
            <a:r>
              <a:rPr lang="it-IT" dirty="0" smtClean="0"/>
              <a:t>«protagonismo» dell’allievo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4267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0" y="34482"/>
            <a:ext cx="9298090" cy="141277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….</a:t>
            </a:r>
            <a:r>
              <a:rPr lang="it-IT" dirty="0"/>
              <a:t> </a:t>
            </a:r>
            <a:r>
              <a:rPr lang="it-IT" dirty="0" smtClean="0"/>
              <a:t>Se la biblioteca scolastica è</a:t>
            </a:r>
            <a:br>
              <a:rPr lang="it-IT" dirty="0" smtClean="0"/>
            </a:br>
            <a:r>
              <a:rPr lang="it-IT" dirty="0" smtClean="0"/>
              <a:t>«digitale»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495800" cy="5445224"/>
          </a:xfrm>
          <a:solidFill>
            <a:srgbClr val="FFC000"/>
          </a:solidFill>
        </p:spPr>
        <p:txBody>
          <a:bodyPr>
            <a:normAutofit fontScale="77500" lnSpcReduction="20000"/>
          </a:bodyPr>
          <a:lstStyle/>
          <a:p>
            <a:r>
              <a:rPr lang="it-IT" dirty="0"/>
              <a:t>c</a:t>
            </a:r>
            <a:r>
              <a:rPr lang="it-IT" dirty="0" smtClean="0"/>
              <a:t>apacità multitasking</a:t>
            </a:r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/>
              <a:t>a</a:t>
            </a:r>
            <a:r>
              <a:rPr lang="it-IT" dirty="0" smtClean="0"/>
              <a:t>ttenzione visuale selettiva</a:t>
            </a:r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  <a:p>
            <a:r>
              <a:rPr lang="it-IT" dirty="0" smtClean="0"/>
              <a:t>La Rete cattura l’attenzione </a:t>
            </a:r>
          </a:p>
          <a:p>
            <a:pPr marL="0" indent="0">
              <a:buNone/>
            </a:pPr>
            <a:r>
              <a:rPr lang="it-IT" dirty="0"/>
              <a:t>s</a:t>
            </a:r>
            <a:r>
              <a:rPr lang="it-IT" dirty="0" smtClean="0"/>
              <a:t>oltanto per disperderla</a:t>
            </a:r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4363313" y="1366866"/>
            <a:ext cx="4805772" cy="5517232"/>
          </a:xfrm>
          <a:solidFill>
            <a:schemeClr val="bg2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it-IT" dirty="0"/>
              <a:t>Il cervello ricicla le sinapsi e </a:t>
            </a:r>
            <a:r>
              <a:rPr lang="it-IT" dirty="0" smtClean="0"/>
              <a:t>i </a:t>
            </a:r>
          </a:p>
          <a:p>
            <a:pPr marL="0" indent="0">
              <a:buNone/>
            </a:pPr>
            <a:r>
              <a:rPr lang="it-IT" dirty="0" smtClean="0"/>
              <a:t>neuroni </a:t>
            </a:r>
            <a:r>
              <a:rPr lang="it-IT" dirty="0"/>
              <a:t>inutilizzati per altri impieghi più </a:t>
            </a:r>
            <a:r>
              <a:rPr lang="it-IT" dirty="0" smtClean="0"/>
              <a:t>urgenti: guadagniamo </a:t>
            </a:r>
            <a:r>
              <a:rPr lang="it-IT" dirty="0"/>
              <a:t>nuove capacità </a:t>
            </a:r>
            <a:r>
              <a:rPr lang="it-IT" dirty="0" smtClean="0"/>
              <a:t>e </a:t>
            </a:r>
            <a:r>
              <a:rPr lang="it-IT" dirty="0"/>
              <a:t>prospettive sul mondo,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ma </a:t>
            </a:r>
            <a:r>
              <a:rPr lang="it-IT" dirty="0"/>
              <a:t>perdiamo </a:t>
            </a:r>
            <a:r>
              <a:rPr lang="it-IT" dirty="0" smtClean="0"/>
              <a:t>quelle vecchie </a:t>
            </a:r>
          </a:p>
          <a:p>
            <a:pPr marL="0" indent="0">
              <a:buNone/>
            </a:pPr>
            <a:r>
              <a:rPr lang="it-IT" dirty="0" smtClean="0"/>
              <a:t>(Nicholas Carr)</a:t>
            </a:r>
          </a:p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 smtClean="0"/>
              <a:t>recuperare  </a:t>
            </a:r>
            <a:r>
              <a:rPr lang="it-IT" dirty="0"/>
              <a:t>la </a:t>
            </a:r>
            <a:r>
              <a:rPr lang="it-IT" i="1" dirty="0"/>
              <a:t>prolungata</a:t>
            </a:r>
            <a:r>
              <a:rPr lang="it-IT" dirty="0"/>
              <a:t> capacità </a:t>
            </a:r>
            <a:r>
              <a:rPr lang="it-IT" dirty="0" err="1" smtClean="0"/>
              <a:t>attentiva</a:t>
            </a:r>
            <a:r>
              <a:rPr lang="it-IT" dirty="0" smtClean="0"/>
              <a:t> </a:t>
            </a:r>
            <a:r>
              <a:rPr lang="it-IT" dirty="0"/>
              <a:t>necessaria </a:t>
            </a:r>
            <a:r>
              <a:rPr lang="it-IT" dirty="0" smtClean="0"/>
              <a:t> per  </a:t>
            </a:r>
            <a:r>
              <a:rPr lang="it-IT" dirty="0"/>
              <a:t>ogni attività riflessiva o </a:t>
            </a:r>
            <a:r>
              <a:rPr lang="it-IT" dirty="0" smtClean="0"/>
              <a:t>ermeneutica per l’appropriazione </a:t>
            </a:r>
            <a:r>
              <a:rPr lang="it-IT" dirty="0"/>
              <a:t>dei </a:t>
            </a:r>
            <a:r>
              <a:rPr lang="it-IT" dirty="0" err="1"/>
              <a:t>saperi</a:t>
            </a:r>
            <a:r>
              <a:rPr lang="it-IT" dirty="0"/>
              <a:t> </a:t>
            </a:r>
            <a:r>
              <a:rPr lang="it-IT" dirty="0" smtClean="0"/>
              <a:t> l’attribuzione </a:t>
            </a:r>
            <a:r>
              <a:rPr lang="it-IT" dirty="0"/>
              <a:t>di senso a</a:t>
            </a:r>
            <a:r>
              <a:rPr lang="it-IT" dirty="0" smtClean="0"/>
              <a:t> </a:t>
            </a:r>
            <a:r>
              <a:rPr lang="it-IT" dirty="0"/>
              <a:t>un </a:t>
            </a:r>
            <a:r>
              <a:rPr lang="it-IT" dirty="0" smtClean="0"/>
              <a:t>testo letterario/poetico/ iconico</a:t>
            </a:r>
            <a:endParaRPr lang="it-IT" dirty="0"/>
          </a:p>
        </p:txBody>
      </p:sp>
      <p:pic>
        <p:nvPicPr>
          <p:cNvPr id="11266" name="Picture 2" descr="C:\Users\utente\AppData\Local\Microsoft\Windows\Temporary Internet Files\Content.Outlook\03PEM4HH\2015-10-25-13.41.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324035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40968"/>
            <a:ext cx="2160240" cy="1478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393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0" y="34482"/>
            <a:ext cx="9298090" cy="141277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….la biblioteca scolastica tradizionale e «digitale»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0" y="1350440"/>
            <a:ext cx="4495800" cy="5507559"/>
          </a:xfrm>
          <a:solidFill>
            <a:srgbClr val="FFC000"/>
          </a:solidFill>
        </p:spPr>
        <p:txBody>
          <a:bodyPr>
            <a:normAutofit/>
          </a:bodyPr>
          <a:lstStyle/>
          <a:p>
            <a:endParaRPr lang="it-IT" sz="4300" dirty="0" smtClean="0"/>
          </a:p>
          <a:p>
            <a:r>
              <a:rPr lang="it-IT" sz="4300" dirty="0" smtClean="0"/>
              <a:t>Crocevia dei </a:t>
            </a:r>
            <a:r>
              <a:rPr lang="it-IT" sz="4300" dirty="0" err="1" smtClean="0"/>
              <a:t>saperi</a:t>
            </a:r>
            <a:r>
              <a:rPr lang="it-IT" sz="4300" dirty="0" smtClean="0"/>
              <a:t> e delle relazioni</a:t>
            </a:r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4363313" y="1366866"/>
            <a:ext cx="4805772" cy="551723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it-IT" dirty="0"/>
          </a:p>
          <a:p>
            <a:pPr>
              <a:spcBef>
                <a:spcPts val="0"/>
              </a:spcBef>
            </a:pPr>
            <a:endParaRPr lang="it-IT" dirty="0" smtClean="0"/>
          </a:p>
          <a:p>
            <a:pPr>
              <a:spcBef>
                <a:spcPts val="0"/>
              </a:spcBef>
            </a:pPr>
            <a:r>
              <a:rPr lang="it-IT" sz="3600" dirty="0" smtClean="0"/>
              <a:t>Crogiuolo educativo e degli apprendimenti</a:t>
            </a:r>
          </a:p>
          <a:p>
            <a:pPr>
              <a:spcBef>
                <a:spcPts val="0"/>
              </a:spcBef>
            </a:pPr>
            <a:endParaRPr lang="it-IT" sz="3600" dirty="0"/>
          </a:p>
          <a:p>
            <a:pPr>
              <a:spcBef>
                <a:spcPts val="0"/>
              </a:spcBef>
            </a:pPr>
            <a:endParaRPr lang="it-IT" sz="3600" dirty="0" smtClean="0"/>
          </a:p>
          <a:p>
            <a:pPr>
              <a:spcBef>
                <a:spcPts val="0"/>
              </a:spcBef>
            </a:pPr>
            <a:endParaRPr lang="it-IT" sz="3600" dirty="0"/>
          </a:p>
          <a:p>
            <a:pPr>
              <a:spcBef>
                <a:spcPts val="0"/>
              </a:spcBef>
            </a:pPr>
            <a:endParaRPr lang="it-IT" sz="3600" dirty="0" smtClean="0"/>
          </a:p>
          <a:p>
            <a:pPr>
              <a:spcBef>
                <a:spcPts val="0"/>
              </a:spcBef>
            </a:pPr>
            <a:endParaRPr lang="it-IT" sz="3600" dirty="0"/>
          </a:p>
          <a:p>
            <a:pPr>
              <a:spcBef>
                <a:spcPts val="0"/>
              </a:spcBef>
            </a:pPr>
            <a:endParaRPr lang="it-IT" sz="3600" dirty="0" smtClean="0"/>
          </a:p>
          <a:p>
            <a:pPr>
              <a:spcBef>
                <a:spcPts val="0"/>
              </a:spcBef>
            </a:pPr>
            <a:endParaRPr lang="it-IT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57675"/>
            <a:ext cx="38100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18166"/>
            <a:ext cx="3043039" cy="227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98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5112567"/>
          </a:xfrm>
          <a:solidFill>
            <a:srgbClr val="00B050"/>
          </a:solidFill>
        </p:spPr>
        <p:txBody>
          <a:bodyPr/>
          <a:lstStyle/>
          <a:p>
            <a:r>
              <a:rPr lang="it-IT" dirty="0" smtClean="0"/>
              <a:t>Grazie per l’attenzione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3355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attenzione alla cittadinanza digitale</a:t>
            </a:r>
            <a:br>
              <a:rPr lang="it-IT" dirty="0" smtClean="0"/>
            </a:br>
            <a:r>
              <a:rPr lang="it-IT" dirty="0" smtClean="0"/>
              <a:t>attenzione alla biblioteca scolastica: AZIONE #24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mtClean="0"/>
              <a:t> </a:t>
            </a:r>
            <a:br>
              <a:rPr lang="it-IT" smtClean="0"/>
            </a:br>
            <a:endParaRPr lang="it-IT" dirty="0"/>
          </a:p>
        </p:txBody>
      </p:sp>
      <p:pic>
        <p:nvPicPr>
          <p:cNvPr id="2051" name="Picture 3" descr="C:\Users\utente\AppData\Local\Microsoft\Windows\Temporary Internet Files\Content.Outlook\03PEM4HH\novit%C3%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62"/>
            <a:ext cx="2644140" cy="26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796" y="260648"/>
            <a:ext cx="6053113" cy="296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8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AZIONE #24</a:t>
            </a:r>
            <a:br>
              <a:rPr lang="it-IT" dirty="0" smtClean="0"/>
            </a:b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031125620"/>
              </p:ext>
            </p:extLst>
          </p:nvPr>
        </p:nvGraphicFramePr>
        <p:xfrm>
          <a:off x="125760" y="2160442"/>
          <a:ext cx="889248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4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727684" y="10886"/>
            <a:ext cx="7484497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  </a:t>
            </a:r>
            <a:br>
              <a:rPr lang="it-IT" dirty="0" smtClean="0"/>
            </a:br>
            <a:r>
              <a:rPr lang="it-IT" dirty="0" smtClean="0"/>
              <a:t>Quando</a:t>
            </a:r>
            <a:r>
              <a:rPr lang="it-IT" dirty="0"/>
              <a:t> </a:t>
            </a:r>
            <a:r>
              <a:rPr lang="it-IT" dirty="0" smtClean="0"/>
              <a:t>Gutenberg incontra </a:t>
            </a:r>
            <a:r>
              <a:rPr lang="it-IT" dirty="0" err="1"/>
              <a:t>Turing</a:t>
            </a:r>
            <a:r>
              <a:rPr lang="it-IT" dirty="0"/>
              <a:t> nella Scuola </a:t>
            </a:r>
            <a:r>
              <a:rPr lang="it-IT" dirty="0" smtClean="0"/>
              <a:t>italiana </a:t>
            </a:r>
            <a:br>
              <a:rPr lang="it-IT" dirty="0" smtClean="0"/>
            </a:b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29" y="10886"/>
            <a:ext cx="1812720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330" y="4597152"/>
            <a:ext cx="3014464" cy="226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71667"/>
            <a:ext cx="2736304" cy="2736304"/>
          </a:xfrm>
          <a:prstGeom prst="rect">
            <a:avLst/>
          </a:prstGeom>
          <a:solidFill>
            <a:srgbClr val="00B050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018" y="4428474"/>
            <a:ext cx="2215704" cy="245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29" y="1508650"/>
            <a:ext cx="2949947" cy="364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58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  </a:t>
            </a:r>
            <a:br>
              <a:rPr lang="it-IT" dirty="0" smtClean="0"/>
            </a:br>
            <a:r>
              <a:rPr lang="it-IT" dirty="0" smtClean="0"/>
              <a:t>            Scuola italiana «digitale»</a:t>
            </a:r>
            <a:br>
              <a:rPr lang="it-IT" dirty="0" smtClean="0"/>
            </a:br>
            <a:r>
              <a:rPr lang="it-IT" dirty="0" smtClean="0"/>
              <a:t>      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Cittadinanza digitale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no svantaggio/ divario digitale </a:t>
            </a:r>
            <a:r>
              <a:rPr lang="it-IT" dirty="0"/>
              <a:t>(</a:t>
            </a:r>
            <a:r>
              <a:rPr lang="it-IT" i="1" dirty="0" err="1" smtClean="0"/>
              <a:t>digital</a:t>
            </a:r>
            <a:r>
              <a:rPr lang="it-IT" i="1" dirty="0" smtClean="0"/>
              <a:t> divide)</a:t>
            </a:r>
            <a:endParaRPr lang="it-IT" i="1" dirty="0"/>
          </a:p>
        </p:txBody>
      </p:sp>
      <p:sp>
        <p:nvSpPr>
          <p:cNvPr id="10" name="Segnaposto contenuto 9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8112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/>
              <a:t>Educazione ai /con i </a:t>
            </a:r>
            <a:r>
              <a:rPr lang="it-IT" i="1" dirty="0"/>
              <a:t>media: </a:t>
            </a:r>
            <a:r>
              <a:rPr lang="it-IT" dirty="0"/>
              <a:t>la</a:t>
            </a:r>
            <a:r>
              <a:rPr lang="it-IT" i="1" dirty="0"/>
              <a:t> Rete </a:t>
            </a:r>
            <a:r>
              <a:rPr lang="it-IT" dirty="0"/>
              <a:t>e il </a:t>
            </a:r>
            <a:r>
              <a:rPr lang="it-IT" i="1" dirty="0"/>
              <a:t>Web</a:t>
            </a:r>
          </a:p>
          <a:p>
            <a:endParaRPr lang="it-IT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9" y="30222"/>
            <a:ext cx="1812720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4499992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081" y="2060848"/>
            <a:ext cx="1714500" cy="149847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sp>
        <p:nvSpPr>
          <p:cNvPr id="7" name="Freccia in giù 6"/>
          <p:cNvSpPr/>
          <p:nvPr/>
        </p:nvSpPr>
        <p:spPr>
          <a:xfrm>
            <a:off x="6444208" y="38610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84460913"/>
              </p:ext>
            </p:extLst>
          </p:nvPr>
        </p:nvGraphicFramePr>
        <p:xfrm>
          <a:off x="4588580" y="2636912"/>
          <a:ext cx="46805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6849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38"/>
            <a:ext cx="9252520" cy="13730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                            Lo scenario italiano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0" y="1375852"/>
            <a:ext cx="4499992" cy="47174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/>
              <a:t>L’Azione # 24 </a:t>
            </a:r>
            <a:r>
              <a:rPr lang="it-IT" sz="1800" b="1" dirty="0" smtClean="0"/>
              <a:t>(ottobre 2015)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dirty="0"/>
              <a:t>Biblioteche Scolastiche come ambienti </a:t>
            </a:r>
            <a:r>
              <a:rPr lang="it-IT" sz="2400" dirty="0" smtClean="0"/>
              <a:t>di alfabetizzazione </a:t>
            </a:r>
            <a:r>
              <a:rPr lang="it-IT" sz="2400" dirty="0"/>
              <a:t>all’'uso delle </a:t>
            </a:r>
            <a:r>
              <a:rPr lang="it-IT" sz="2400" dirty="0" smtClean="0"/>
              <a:t>risorse informative </a:t>
            </a:r>
            <a:r>
              <a:rPr lang="it-IT" sz="2400" dirty="0"/>
              <a:t>digitali</a:t>
            </a:r>
            <a:endParaRPr lang="it-IT" sz="2400" dirty="0" smtClean="0"/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0" y="1375852"/>
            <a:ext cx="4680520" cy="54821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L’ </a:t>
            </a:r>
            <a:r>
              <a:rPr lang="it-IT" b="1" i="1" dirty="0" smtClean="0"/>
              <a:t>Avviso pubblico </a:t>
            </a:r>
            <a:r>
              <a:rPr lang="it-IT" sz="1800" dirty="0" smtClean="0"/>
              <a:t>(13/05/2016)</a:t>
            </a:r>
          </a:p>
          <a:p>
            <a:pPr marL="0" indent="0">
              <a:buNone/>
            </a:pPr>
            <a:r>
              <a:rPr lang="it-IT" sz="2000" dirty="0" smtClean="0"/>
              <a:t>Biblioteche </a:t>
            </a:r>
            <a:r>
              <a:rPr lang="it-IT" sz="2000" dirty="0"/>
              <a:t>scolastiche innovative</a:t>
            </a:r>
            <a:r>
              <a:rPr lang="it-IT" sz="2000" dirty="0" smtClean="0"/>
              <a:t>, concepite come  </a:t>
            </a:r>
            <a:r>
              <a:rPr lang="it-IT" sz="2000" dirty="0"/>
              <a:t>centri di informazione e documentazione anche in ambito </a:t>
            </a:r>
            <a:r>
              <a:rPr lang="it-IT" sz="2000" dirty="0" smtClean="0"/>
              <a:t>digitale-PNSD</a:t>
            </a:r>
          </a:p>
          <a:p>
            <a:r>
              <a:rPr lang="it-IT" sz="2400" b="1" dirty="0" smtClean="0"/>
              <a:t>Allegato 1</a:t>
            </a:r>
            <a:endParaRPr lang="it-IT" sz="2400" b="1" dirty="0"/>
          </a:p>
          <a:p>
            <a:pPr marL="0" indent="0">
              <a:buNone/>
            </a:pPr>
            <a:r>
              <a:rPr lang="it-IT" sz="2000" dirty="0"/>
              <a:t> Biblioteche scolastiche innovative come centri di informazione e documentazione anche in ambito </a:t>
            </a:r>
            <a:r>
              <a:rPr lang="it-IT" sz="2000" dirty="0" smtClean="0"/>
              <a:t>digitale- Come costruire la proposta progettuale  </a:t>
            </a:r>
          </a:p>
          <a:p>
            <a:r>
              <a:rPr lang="it-IT" sz="2400" b="1" dirty="0" smtClean="0"/>
              <a:t>Allegato 2- </a:t>
            </a:r>
            <a:r>
              <a:rPr lang="it-IT" sz="2400" dirty="0" smtClean="0"/>
              <a:t>Modello di formulazione della domanda</a:t>
            </a:r>
            <a:endParaRPr lang="it-IT" sz="2400" dirty="0"/>
          </a:p>
        </p:txBody>
      </p:sp>
      <p:pic>
        <p:nvPicPr>
          <p:cNvPr id="4098" name="Picture 2" descr="C:\Users\utente\AppData\Local\Microsoft\Windows\Temporary Internet Files\Content.Outlook\03PEM4HH\logo-piano-nazionale-scuola-digit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34918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0" y="6093296"/>
            <a:ext cx="45720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/>
              <a:t>http://www.scuolalodivecchio.it/giornali/vb/numerodue.html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124" y="3068960"/>
            <a:ext cx="263172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2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t-IT" b="1" dirty="0" smtClean="0"/>
              <a:t>Lo scenario della </a:t>
            </a:r>
            <a:br>
              <a:rPr lang="it-IT" b="1" dirty="0" smtClean="0"/>
            </a:br>
            <a:r>
              <a:rPr lang="it-IT" b="1" dirty="0" smtClean="0"/>
              <a:t>Unione  europea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t-IT" b="1" dirty="0" smtClean="0"/>
              <a:t>Le 8 competenze </a:t>
            </a:r>
            <a:r>
              <a:rPr lang="it-IT" b="1" dirty="0"/>
              <a:t>chiave </a:t>
            </a:r>
            <a:r>
              <a:rPr lang="it-IT" dirty="0"/>
              <a:t>per l'apprendimento permanente </a:t>
            </a:r>
            <a:r>
              <a:rPr lang="it-IT" dirty="0" smtClean="0"/>
              <a:t>del Parlamento europeo e del Consiglio </a:t>
            </a:r>
            <a:r>
              <a:rPr lang="it-IT" dirty="0"/>
              <a:t>europeo (</a:t>
            </a:r>
            <a:r>
              <a:rPr lang="it-IT" dirty="0" smtClean="0"/>
              <a:t>18</a:t>
            </a:r>
            <a:r>
              <a:rPr lang="it-IT" dirty="0"/>
              <a:t> dicembre </a:t>
            </a:r>
            <a:r>
              <a:rPr lang="it-IT" dirty="0" smtClean="0"/>
              <a:t>2006)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b="1" dirty="0" smtClean="0"/>
              <a:t>IV°= la </a:t>
            </a:r>
            <a:r>
              <a:rPr lang="it-IT" b="1" dirty="0"/>
              <a:t>competenza digitale </a:t>
            </a:r>
            <a:r>
              <a:rPr lang="it-IT" dirty="0" smtClean="0"/>
              <a:t>= saper </a:t>
            </a:r>
            <a:r>
              <a:rPr lang="it-IT" dirty="0"/>
              <a:t>utilizzare con dimestichezza e spirito critico le tecnologie della società dell’informazione (TSI) e richiede quindi abilità di base nelle tecnologie dell’informazione e della comunicazione (TIC);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70"/>
            <a:ext cx="20542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5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" y="7954"/>
            <a:ext cx="9143999" cy="1589161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b="1" dirty="0" smtClean="0"/>
              <a:t>Lo scenario della </a:t>
            </a:r>
            <a:br>
              <a:rPr lang="it-IT" b="1" dirty="0" smtClean="0"/>
            </a:br>
            <a:r>
              <a:rPr lang="it-IT" b="1" dirty="0" smtClean="0"/>
              <a:t>Unione  europea</a:t>
            </a:r>
            <a:endParaRPr lang="it-IT" b="1" dirty="0"/>
          </a:p>
        </p:txBody>
      </p:sp>
      <p:graphicFrame>
        <p:nvGraphicFramePr>
          <p:cNvPr id="9" name="Segnaposto contenut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42175"/>
              </p:ext>
            </p:extLst>
          </p:nvPr>
        </p:nvGraphicFramePr>
        <p:xfrm>
          <a:off x="1187624" y="1604918"/>
          <a:ext cx="743751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6" name="Picture 4" descr="Risultati immagini per immagine commissione europea con scritta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55"/>
            <a:ext cx="2051720" cy="158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30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5736" y="10277"/>
            <a:ext cx="6948264" cy="114300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Suggestioni dal contesto </a:t>
            </a:r>
            <a:br>
              <a:rPr lang="it-IT" dirty="0" smtClean="0"/>
            </a:br>
            <a:r>
              <a:rPr lang="it-IT" dirty="0" smtClean="0"/>
              <a:t>teorico mondiale: il WEF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04056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sz="3400" b="1" i="1" dirty="0"/>
              <a:t>Framework </a:t>
            </a:r>
            <a:r>
              <a:rPr lang="it-IT" sz="3400" b="1" i="1" dirty="0" smtClean="0"/>
              <a:t>(architettura) for </a:t>
            </a:r>
            <a:r>
              <a:rPr lang="it-IT" sz="3400" b="1" i="1" dirty="0"/>
              <a:t>21st Century </a:t>
            </a:r>
            <a:r>
              <a:rPr lang="it-IT" sz="3400" b="1" i="1" dirty="0" smtClean="0"/>
              <a:t>Learning</a:t>
            </a:r>
          </a:p>
          <a:p>
            <a:pPr marL="0" indent="0">
              <a:buNone/>
            </a:pPr>
            <a:r>
              <a:rPr lang="it-IT" dirty="0" smtClean="0"/>
              <a:t>16 abilità (</a:t>
            </a:r>
            <a:r>
              <a:rPr lang="it-IT" i="1" dirty="0" err="1" smtClean="0"/>
              <a:t>skills</a:t>
            </a:r>
            <a:r>
              <a:rPr lang="it-IT" dirty="0"/>
              <a:t>) individuate </a:t>
            </a:r>
            <a:r>
              <a:rPr lang="it-IT" dirty="0" smtClean="0"/>
              <a:t>dal </a:t>
            </a:r>
            <a:r>
              <a:rPr lang="it-IT" dirty="0"/>
              <a:t>World </a:t>
            </a:r>
            <a:r>
              <a:rPr lang="it-IT" dirty="0" err="1"/>
              <a:t>Economic</a:t>
            </a:r>
            <a:r>
              <a:rPr lang="it-IT" dirty="0"/>
              <a:t> Forum-WEF (2013</a:t>
            </a:r>
            <a:r>
              <a:rPr lang="it-IT" dirty="0" smtClean="0"/>
              <a:t>)</a:t>
            </a:r>
          </a:p>
          <a:p>
            <a:r>
              <a:rPr lang="it-IT" dirty="0"/>
              <a:t>6 </a:t>
            </a:r>
            <a:r>
              <a:rPr lang="it-IT" i="1" dirty="0" err="1"/>
              <a:t>foundational</a:t>
            </a:r>
            <a:r>
              <a:rPr lang="it-IT" i="1" dirty="0"/>
              <a:t> </a:t>
            </a:r>
            <a:r>
              <a:rPr lang="it-IT" i="1" dirty="0" err="1" smtClean="0"/>
              <a:t>literacies</a:t>
            </a:r>
            <a:r>
              <a:rPr lang="it-IT" dirty="0" smtClean="0"/>
              <a:t>: abilità </a:t>
            </a:r>
            <a:r>
              <a:rPr lang="it-IT" dirty="0"/>
              <a:t>nella lettura, nella matematica, alfabetizzazione </a:t>
            </a:r>
            <a:r>
              <a:rPr lang="it-IT" dirty="0" smtClean="0"/>
              <a:t>scientifica e </a:t>
            </a:r>
            <a:r>
              <a:rPr lang="it-IT" dirty="0"/>
              <a:t>alle ICT, alfabetizzazione finanziaria, culturale e </a:t>
            </a:r>
            <a:r>
              <a:rPr lang="it-IT" dirty="0" smtClean="0"/>
              <a:t>civica; 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4 </a:t>
            </a:r>
            <a:r>
              <a:rPr lang="it-IT" i="1" dirty="0" err="1" smtClean="0"/>
              <a:t>competencies</a:t>
            </a:r>
            <a:r>
              <a:rPr lang="it-IT" dirty="0" smtClean="0"/>
              <a:t>= teoria </a:t>
            </a:r>
            <a:r>
              <a:rPr lang="it-IT" dirty="0"/>
              <a:t>+</a:t>
            </a:r>
            <a:r>
              <a:rPr lang="it-IT" dirty="0" smtClean="0"/>
              <a:t> pratica/ </a:t>
            </a:r>
            <a:r>
              <a:rPr lang="it-IT" dirty="0"/>
              <a:t>regole </a:t>
            </a:r>
            <a:r>
              <a:rPr lang="it-IT" dirty="0" smtClean="0"/>
              <a:t>e+ </a:t>
            </a:r>
            <a:r>
              <a:rPr lang="it-IT" dirty="0"/>
              <a:t>esperienza cognitivo-emozionale: pensiero critico e capacità di </a:t>
            </a:r>
            <a:r>
              <a:rPr lang="it-IT" i="1" dirty="0" err="1"/>
              <a:t>problem</a:t>
            </a:r>
            <a:r>
              <a:rPr lang="it-IT" i="1" dirty="0"/>
              <a:t> </a:t>
            </a:r>
            <a:r>
              <a:rPr lang="it-IT" i="1" dirty="0" err="1"/>
              <a:t>solving</a:t>
            </a:r>
            <a:r>
              <a:rPr lang="it-IT" i="1" dirty="0"/>
              <a:t>, </a:t>
            </a:r>
            <a:r>
              <a:rPr lang="it-IT" dirty="0"/>
              <a:t>creatività, collaborazione, </a:t>
            </a:r>
            <a:r>
              <a:rPr lang="it-IT" dirty="0" smtClean="0"/>
              <a:t>comunicazione;</a:t>
            </a:r>
          </a:p>
          <a:p>
            <a:endParaRPr lang="it-IT" dirty="0" smtClean="0"/>
          </a:p>
          <a:p>
            <a:r>
              <a:rPr lang="it-IT" dirty="0"/>
              <a:t>6 </a:t>
            </a:r>
            <a:r>
              <a:rPr lang="it-IT" i="1" dirty="0" err="1"/>
              <a:t>character</a:t>
            </a:r>
            <a:r>
              <a:rPr lang="it-IT" i="1" dirty="0"/>
              <a:t> </a:t>
            </a:r>
            <a:r>
              <a:rPr lang="it-IT" i="1" dirty="0" err="1" smtClean="0"/>
              <a:t>qualities</a:t>
            </a:r>
            <a:r>
              <a:rPr lang="it-IT" dirty="0" smtClean="0"/>
              <a:t>: </a:t>
            </a:r>
            <a:r>
              <a:rPr lang="it-IT" dirty="0"/>
              <a:t>curiosità, spirito d’iniziativa, persistenza/grinta, adattabilità, </a:t>
            </a:r>
            <a:r>
              <a:rPr lang="it-IT" i="1" dirty="0"/>
              <a:t>leadership</a:t>
            </a:r>
            <a:r>
              <a:rPr lang="it-IT" dirty="0"/>
              <a:t> (ossia saper assumere un ruolo “direttivo” in vista di uno scopo comune), consapevolezza sociale e culturale (ossia capacità di interagire in modo corretto e costruttivo con gli </a:t>
            </a:r>
            <a:r>
              <a:rPr lang="it-IT" dirty="0" smtClean="0"/>
              <a:t>altri)</a:t>
            </a:r>
          </a:p>
          <a:p>
            <a:r>
              <a:rPr lang="it-IT" dirty="0"/>
              <a:t>http://www3.weforum.org/docs/WEFUSA_NewVisionforEducation_Report2015.pdf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91"/>
            <a:ext cx="219310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18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671</Words>
  <Application>Microsoft Office PowerPoint</Application>
  <PresentationFormat>Presentazione su schermo (4:3)</PresentationFormat>
  <Paragraphs>142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Tema di Office</vt:lpstr>
      <vt:lpstr>Dalla penna alla tastiera Le biblioteche scolastiche nel panorama delle nuove tecnologie</vt:lpstr>
      <vt:lpstr>attenzione alla cittadinanza digitale attenzione alla biblioteca scolastica: AZIONE #24 </vt:lpstr>
      <vt:lpstr>AZIONE #24 </vt:lpstr>
      <vt:lpstr>   Quando Gutenberg incontra Turing nella Scuola italiana  </vt:lpstr>
      <vt:lpstr>               Scuola italiana «digitale»       </vt:lpstr>
      <vt:lpstr>                            Lo scenario italiano</vt:lpstr>
      <vt:lpstr>Lo scenario della  Unione  europea</vt:lpstr>
      <vt:lpstr>Lo scenario della  Unione  europea</vt:lpstr>
      <vt:lpstr>Suggestioni dal contesto  teorico mondiale: il WEF</vt:lpstr>
      <vt:lpstr>Framework for 21st Century Learning WEF-2013</vt:lpstr>
      <vt:lpstr> Suggestioni dal contesto  teorico mondiale- Lakehead University Canada  </vt:lpstr>
      <vt:lpstr>Cosa cambia nella/per la Biblioteca scolastica?</vt:lpstr>
      <vt:lpstr>Nei documenti internazionali per le Biblioteche scolastiche: l’uso delle risorse= capacità critica consapevole etica</vt:lpstr>
      <vt:lpstr>La biblioteca scolastica: cosa cambia se è «digitale»?</vt:lpstr>
      <vt:lpstr>…. Se la biblioteca scolastica è «digitale»</vt:lpstr>
      <vt:lpstr>….la biblioteca scolastica tradizionale e «digitale»</vt:lpstr>
      <vt:lpstr>Grazie per l’attenzione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 e prospettive delle biblioteche scolastiche Incontro di formazione</dc:title>
  <dc:creator>utente</dc:creator>
  <cp:lastModifiedBy>Mimi</cp:lastModifiedBy>
  <cp:revision>64</cp:revision>
  <cp:lastPrinted>2016-11-09T08:06:40Z</cp:lastPrinted>
  <dcterms:created xsi:type="dcterms:W3CDTF">2016-10-24T04:21:36Z</dcterms:created>
  <dcterms:modified xsi:type="dcterms:W3CDTF">2016-11-09T12:43:34Z</dcterms:modified>
</cp:coreProperties>
</file>